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A48D"/>
    <a:srgbClr val="E254CE"/>
    <a:srgbClr val="D427E1"/>
    <a:srgbClr val="F8DAFA"/>
    <a:srgbClr val="EFE901"/>
    <a:srgbClr val="F79D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FA33-1E3C-4C73-96C8-1EEF05A0D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317976-3276-45F9-B644-610B645759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72900-4FFD-4EB8-859B-5F99DB06E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DF241-3C32-4274-AA5B-96C65C69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9F4D7-9C9D-4D6B-B0B4-51625567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82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841E-295D-4872-9FA6-38D57DB4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A3BEE-2523-40CC-92CF-595F4566F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F2F8F-AA8D-4F13-B394-998975DC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A1B61-6E3B-49C8-AA3C-FB7218E0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BE6EA-67B3-4AFD-A7D2-1E05CB2F0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84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17B31-F467-420C-9742-52898109AD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00DD6D-0F4F-456D-A824-3DAC6ECAD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5C514-A60D-4004-B695-C99D9B696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E47D8-49D5-4FAC-8697-FF069D3C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7F4EC-5084-49EF-8AE9-A7AC13ED4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0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6A843-5881-4134-B7C5-3AFF0FE5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A60C3-E9C5-4EB2-8370-9DD396CF4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10E9F-348B-4774-9E9A-B856FBE6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BE93F-79C1-4E77-BE67-0722B82B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8F5BE-DE6D-47B7-8CAD-CC5486F17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78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CC622-AAFD-4DB1-BC7F-F2E45114C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0A352-846C-4524-9EE7-ACCEA4F8A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46F70-00B5-4E73-9ED0-5D331305B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3BBF2-941E-4E9D-89EE-100B640AB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6B04D-AA6C-45AF-85C7-871AC2A26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61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9E098-6D8F-4C9F-B604-F09FDED44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D54CE-4A01-4B1C-9937-01FC3C301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0ED5-1791-4AED-9A55-932DC94F5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AF90B-6C34-4DE2-885E-32D154D9B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19402-D6E2-414F-95A3-6A4311044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30D45-905F-4870-A170-BBC6AA18E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84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11B36-1ACF-4ED1-A8CC-9FB1A9E52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F7880D-B6B6-4915-8341-CA9B84DAD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F3773-5616-428F-9877-B8FEDFA60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01ED01-153F-4B89-A89C-20208C79E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C6DC88-0FA6-4221-8778-D14ECB6A4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1FE201-5E8F-49D2-91C3-3BD1505DD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00A94E-4FF8-426D-87E1-FB4A705F9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E5CC60-3315-4CA9-9C33-5F484847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68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7165F-6C10-4209-BF29-E4BA31B14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874BC-BCFC-45F5-A0F3-95C3CA7D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CCF82E-AFF6-4FA1-A424-9928D8C14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346CCE-97C7-4342-8189-407EC0EC8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932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7CD8CE-964D-42EE-A278-B14D0F90D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FF538-1AD0-43C2-987A-9266F391A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FD98FD-FABF-4111-88B5-8DA7C401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89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518EE-A7ED-4941-A657-CD82438A5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11E79-DA84-44D5-AE56-50DFF9707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8F5899-0AD5-4DAC-AF72-56910A945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200B4-9F2A-4F23-9EAD-B146B2EA9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D2F28-2DC6-4DAC-8AC5-F57BEF3E3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07710-A273-4DDC-9777-35C16242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22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48AC-A1FD-4244-8D83-5CD492AE9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1D234D-56BA-469F-A908-621C74F073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2C9DF2-F6E6-43F3-BAE2-87B4108D9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50053-FCA9-4049-8B60-A526E9B1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6131F-10DA-4183-AA0B-9193F866A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1168A-5404-45DB-8A32-22C8E4C7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78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0DE33-C134-4422-8BD6-74F80431E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85D0FB-BF96-40FA-875F-66568B717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E1AA4-0C7D-44B9-925F-8AC55CCD6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4EDD-B64F-446A-A42E-5B9829668B9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69789-87D2-4AD4-B5D2-ABB831C0AA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3DC9D-615C-467D-A56F-245E82580A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49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9E3A99-ADE7-41A4-BD77-70C702457B7A}"/>
              </a:ext>
            </a:extLst>
          </p:cNvPr>
          <p:cNvSpPr>
            <a:spLocks noGrp="1" noChangeArrowheads="1"/>
          </p:cNvSpPr>
          <p:nvPr/>
        </p:nvSpPr>
        <p:spPr>
          <a:xfrm>
            <a:off x="745717" y="-56548"/>
            <a:ext cx="9906000" cy="981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4000" dirty="0"/>
              <a:t>STAFF STRUCTURE</a:t>
            </a:r>
            <a:endParaRPr lang="en-US" altLang="en-US" sz="1600" dirty="0"/>
          </a:p>
        </p:txBody>
      </p:sp>
      <p:sp>
        <p:nvSpPr>
          <p:cNvPr id="3" name="_s2056">
            <a:extLst>
              <a:ext uri="{FF2B5EF4-FFF2-40B4-BE49-F238E27FC236}">
                <a16:creationId xmlns:a16="http://schemas.microsoft.com/office/drawing/2014/main" id="{83E1C09B-F677-4D13-82D0-31EE12EB5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7506" y="726220"/>
            <a:ext cx="1296987" cy="5921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2CA48D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dirty="0"/>
              <a:t>Laura Chrysostomou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/>
              <a:t>Chief Officer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Town Clerk</a:t>
            </a:r>
          </a:p>
        </p:txBody>
      </p:sp>
      <p:sp>
        <p:nvSpPr>
          <p:cNvPr id="4" name="_s2057">
            <a:extLst>
              <a:ext uri="{FF2B5EF4-FFF2-40B4-BE49-F238E27FC236}">
                <a16:creationId xmlns:a16="http://schemas.microsoft.com/office/drawing/2014/main" id="{02606743-1536-491B-BEB3-AE9F49FFF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665" y="1266996"/>
            <a:ext cx="2285333" cy="5921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GB" altLang="en-US" sz="1000" dirty="0"/>
              <a:t>Jon Short</a:t>
            </a:r>
          </a:p>
          <a:p>
            <a:pPr algn="ctr"/>
            <a:r>
              <a:rPr lang="en-GB" altLang="en-US" sz="1000" b="1" dirty="0"/>
              <a:t>Head of Finance </a:t>
            </a:r>
          </a:p>
          <a:p>
            <a:pPr algn="ctr"/>
            <a:r>
              <a:rPr lang="en-GB" altLang="en-US" sz="1000" b="1" dirty="0"/>
              <a:t>and Service Delivery</a:t>
            </a:r>
          </a:p>
        </p:txBody>
      </p:sp>
      <p:sp>
        <p:nvSpPr>
          <p:cNvPr id="6" name="_s2079">
            <a:extLst>
              <a:ext uri="{FF2B5EF4-FFF2-40B4-BE49-F238E27FC236}">
                <a16:creationId xmlns:a16="http://schemas.microsoft.com/office/drawing/2014/main" id="{AA694BF7-F004-441D-BACB-D25BC9A04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0274" y="2368809"/>
            <a:ext cx="817371" cy="65549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Curator</a:t>
            </a:r>
          </a:p>
        </p:txBody>
      </p:sp>
      <p:sp>
        <p:nvSpPr>
          <p:cNvPr id="7" name="_s2121">
            <a:extLst>
              <a:ext uri="{FF2B5EF4-FFF2-40B4-BE49-F238E27FC236}">
                <a16:creationId xmlns:a16="http://schemas.microsoft.com/office/drawing/2014/main" id="{401F6AD8-F3F3-4E45-8047-EAD3AA90E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6056" y="3324359"/>
            <a:ext cx="709945" cy="85659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Officers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2 x P/T</a:t>
            </a:r>
          </a:p>
        </p:txBody>
      </p:sp>
      <p:sp>
        <p:nvSpPr>
          <p:cNvPr id="8" name="_s2125">
            <a:extLst>
              <a:ext uri="{FF2B5EF4-FFF2-40B4-BE49-F238E27FC236}">
                <a16:creationId xmlns:a16="http://schemas.microsoft.com/office/drawing/2014/main" id="{F5AC34C6-9A4C-4E55-8BC7-BC017C9FB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4676" y="5029233"/>
            <a:ext cx="944381" cy="64710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Saturday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Assistant</a:t>
            </a:r>
          </a:p>
        </p:txBody>
      </p:sp>
      <p:sp>
        <p:nvSpPr>
          <p:cNvPr id="9" name="_s2058">
            <a:extLst>
              <a:ext uri="{FF2B5EF4-FFF2-40B4-BE49-F238E27FC236}">
                <a16:creationId xmlns:a16="http://schemas.microsoft.com/office/drawing/2014/main" id="{DE5B5AF1-7B99-4CE6-9BD2-A2B12B5A2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350" y="2362296"/>
            <a:ext cx="938922" cy="74375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Community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Engagement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Manager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571C3D0-7F7A-4528-88DB-4108B76F6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815016" y="1003423"/>
            <a:ext cx="15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_s2071">
            <a:extLst>
              <a:ext uri="{FF2B5EF4-FFF2-40B4-BE49-F238E27FC236}">
                <a16:creationId xmlns:a16="http://schemas.microsoft.com/office/drawing/2014/main" id="{E0D97912-C4E4-44FD-890C-402048217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5855" y="1456155"/>
            <a:ext cx="2853046" cy="577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E254CE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dirty="0"/>
              <a:t>Sofia Chittenden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b="1" dirty="0"/>
              <a:t>Head of Community Engagement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b="1" dirty="0"/>
              <a:t>and Development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22" name="_s2119">
            <a:extLst>
              <a:ext uri="{FF2B5EF4-FFF2-40B4-BE49-F238E27FC236}">
                <a16:creationId xmlns:a16="http://schemas.microsoft.com/office/drawing/2014/main" id="{3865E1BE-F88A-47E5-A1C7-1C5974C3A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7371" y="2368809"/>
            <a:ext cx="728010" cy="6334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Events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Manager</a:t>
            </a:r>
          </a:p>
        </p:txBody>
      </p:sp>
      <p:sp>
        <p:nvSpPr>
          <p:cNvPr id="23" name="Rounded Rectangle 55">
            <a:extLst>
              <a:ext uri="{FF2B5EF4-FFF2-40B4-BE49-F238E27FC236}">
                <a16:creationId xmlns:a16="http://schemas.microsoft.com/office/drawing/2014/main" id="{B9B302CA-D2A2-4F87-B353-3822BDE1F805}"/>
              </a:ext>
            </a:extLst>
          </p:cNvPr>
          <p:cNvSpPr/>
          <p:nvPr/>
        </p:nvSpPr>
        <p:spPr>
          <a:xfrm>
            <a:off x="9057465" y="4790813"/>
            <a:ext cx="989156" cy="74375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Events 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310360EE-6935-496A-A8DF-38AD8A545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6768185" y="789905"/>
            <a:ext cx="2954193" cy="666250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4A46C6AF-43E8-498D-A927-99C25BAF7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 flipV="1">
            <a:off x="2438332" y="789904"/>
            <a:ext cx="3032867" cy="449095"/>
          </a:xfrm>
          <a:prstGeom prst="bentConnector3">
            <a:avLst>
              <a:gd name="adj1" fmla="val 10006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55">
            <a:extLst>
              <a:ext uri="{FF2B5EF4-FFF2-40B4-BE49-F238E27FC236}">
                <a16:creationId xmlns:a16="http://schemas.microsoft.com/office/drawing/2014/main" id="{77F3C255-E5FA-4B52-9328-38670CC613C7}"/>
              </a:ext>
            </a:extLst>
          </p:cNvPr>
          <p:cNvSpPr/>
          <p:nvPr/>
        </p:nvSpPr>
        <p:spPr>
          <a:xfrm>
            <a:off x="7080892" y="3213323"/>
            <a:ext cx="1086659" cy="106591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Officer: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Town 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</a:p>
        </p:txBody>
      </p:sp>
      <p:sp>
        <p:nvSpPr>
          <p:cNvPr id="11" name="_s2069">
            <a:extLst>
              <a:ext uri="{FF2B5EF4-FFF2-40B4-BE49-F238E27FC236}">
                <a16:creationId xmlns:a16="http://schemas.microsoft.com/office/drawing/2014/main" id="{E67F274B-555C-4A97-815E-186948321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35" y="3263461"/>
            <a:ext cx="890116" cy="482600"/>
          </a:xfrm>
          <a:prstGeom prst="roundRect">
            <a:avLst>
              <a:gd name="adj" fmla="val 1419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Finance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Officer</a:t>
            </a:r>
          </a:p>
        </p:txBody>
      </p:sp>
      <p:sp>
        <p:nvSpPr>
          <p:cNvPr id="36" name="Rounded Rectangle 205">
            <a:extLst>
              <a:ext uri="{FF2B5EF4-FFF2-40B4-BE49-F238E27FC236}">
                <a16:creationId xmlns:a16="http://schemas.microsoft.com/office/drawing/2014/main" id="{6661D014-BD73-C176-A348-7C0AA95CC52D}"/>
              </a:ext>
            </a:extLst>
          </p:cNvPr>
          <p:cNvSpPr/>
          <p:nvPr/>
        </p:nvSpPr>
        <p:spPr>
          <a:xfrm>
            <a:off x="962784" y="5323038"/>
            <a:ext cx="1324168" cy="90827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Amenity Team Seasonal 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(Apr-Sept) Operatives</a:t>
            </a:r>
          </a:p>
        </p:txBody>
      </p:sp>
      <p:sp>
        <p:nvSpPr>
          <p:cNvPr id="12" name="_s2079">
            <a:extLst>
              <a:ext uri="{FF2B5EF4-FFF2-40B4-BE49-F238E27FC236}">
                <a16:creationId xmlns:a16="http://schemas.microsoft.com/office/drawing/2014/main" id="{45E6CCCA-A109-4AF5-B9EB-CCB78E740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260" y="2277298"/>
            <a:ext cx="1284784" cy="69969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GB" altLang="en-US" sz="1000" b="1" dirty="0"/>
              <a:t>Facilities</a:t>
            </a:r>
          </a:p>
          <a:p>
            <a:pPr algn="ctr"/>
            <a:r>
              <a:rPr lang="en-GB" altLang="en-US" sz="1000" b="1" dirty="0"/>
              <a:t>and Contracts </a:t>
            </a:r>
          </a:p>
          <a:p>
            <a:pPr algn="ctr"/>
            <a:r>
              <a:rPr lang="en-GB" altLang="en-US" sz="1000" b="1" dirty="0"/>
              <a:t>Manager</a:t>
            </a:r>
          </a:p>
        </p:txBody>
      </p:sp>
      <p:sp>
        <p:nvSpPr>
          <p:cNvPr id="14" name="_s2079">
            <a:extLst>
              <a:ext uri="{FF2B5EF4-FFF2-40B4-BE49-F238E27FC236}">
                <a16:creationId xmlns:a16="http://schemas.microsoft.com/office/drawing/2014/main" id="{90952345-6BEA-4E90-9941-F877EBAD8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3465" y="4453616"/>
            <a:ext cx="920667" cy="99951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Caretaker/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Cleaners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3 P/T </a:t>
            </a:r>
          </a:p>
        </p:txBody>
      </p:sp>
      <p:sp>
        <p:nvSpPr>
          <p:cNvPr id="13" name="Rounded Rectangle 1">
            <a:extLst>
              <a:ext uri="{FF2B5EF4-FFF2-40B4-BE49-F238E27FC236}">
                <a16:creationId xmlns:a16="http://schemas.microsoft.com/office/drawing/2014/main" id="{9D314E65-6E58-4353-8BE4-7143D9147EEC}"/>
              </a:ext>
            </a:extLst>
          </p:cNvPr>
          <p:cNvSpPr/>
          <p:nvPr/>
        </p:nvSpPr>
        <p:spPr>
          <a:xfrm>
            <a:off x="912876" y="3818807"/>
            <a:ext cx="1066703" cy="11144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Amenity Team</a:t>
            </a:r>
          </a:p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 Operatives </a:t>
            </a:r>
          </a:p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2 x FTE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F3B12-C8C2-4A83-AA91-55CDE991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3647307" y="3457658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_s2056">
            <a:extLst>
              <a:ext uri="{FF2B5EF4-FFF2-40B4-BE49-F238E27FC236}">
                <a16:creationId xmlns:a16="http://schemas.microsoft.com/office/drawing/2014/main" id="{78747020-9137-8005-CFC2-4C5502A32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750" y="3964324"/>
            <a:ext cx="1269605" cy="82345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000" b="1" dirty="0"/>
              <a:t>Democratic and </a:t>
            </a:r>
          </a:p>
          <a:p>
            <a:pPr algn="ctr"/>
            <a:r>
              <a:rPr lang="en-US" altLang="en-US" sz="1000" b="1" dirty="0"/>
              <a:t>Corporate Services </a:t>
            </a:r>
          </a:p>
          <a:p>
            <a:pPr algn="ctr"/>
            <a:r>
              <a:rPr lang="en-US" altLang="en-US" sz="1000" b="1" dirty="0"/>
              <a:t>Officer</a:t>
            </a:r>
            <a:endParaRPr lang="en-GB" altLang="en-US" sz="1000" b="1" dirty="0"/>
          </a:p>
        </p:txBody>
      </p:sp>
      <p:sp>
        <p:nvSpPr>
          <p:cNvPr id="60" name="_s2069">
            <a:extLst>
              <a:ext uri="{FF2B5EF4-FFF2-40B4-BE49-F238E27FC236}">
                <a16:creationId xmlns:a16="http://schemas.microsoft.com/office/drawing/2014/main" id="{B3159CC0-193E-1E52-71D7-681B73D9C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03" y="2385161"/>
            <a:ext cx="681105" cy="617059"/>
          </a:xfrm>
          <a:prstGeom prst="roundRect">
            <a:avLst>
              <a:gd name="adj" fmla="val 14190"/>
            </a:avLst>
          </a:prstGeom>
          <a:ln w="285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Finance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Manager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P/T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62" name="_s2058">
            <a:extLst>
              <a:ext uri="{FF2B5EF4-FFF2-40B4-BE49-F238E27FC236}">
                <a16:creationId xmlns:a16="http://schemas.microsoft.com/office/drawing/2014/main" id="{B646D70D-A0EF-55F7-AD2E-4B91D1887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3378" y="3324359"/>
            <a:ext cx="989156" cy="85659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GB" altLang="en-US" sz="1000" b="1" dirty="0"/>
              <a:t>Comms </a:t>
            </a:r>
          </a:p>
          <a:p>
            <a:pPr algn="ctr" eaLnBrk="1" hangingPunct="1"/>
            <a:r>
              <a:rPr lang="en-GB" altLang="en-US" sz="1000" b="1" dirty="0"/>
              <a:t>and Civic</a:t>
            </a:r>
          </a:p>
          <a:p>
            <a:pPr algn="ctr" eaLnBrk="1" hangingPunct="1"/>
            <a:r>
              <a:rPr lang="en-GB" altLang="en-US" sz="1000" b="1" dirty="0"/>
              <a:t>Officer</a:t>
            </a:r>
          </a:p>
        </p:txBody>
      </p:sp>
      <p:sp>
        <p:nvSpPr>
          <p:cNvPr id="17" name="_s2069">
            <a:extLst>
              <a:ext uri="{FF2B5EF4-FFF2-40B4-BE49-F238E27FC236}">
                <a16:creationId xmlns:a16="http://schemas.microsoft.com/office/drawing/2014/main" id="{FE63783D-47DF-8A3B-10C9-84E9B684F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70" y="3201809"/>
            <a:ext cx="1157386" cy="729676"/>
          </a:xfrm>
          <a:prstGeom prst="roundRect">
            <a:avLst>
              <a:gd name="adj" fmla="val 1419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GB" altLang="en-US" sz="1000" b="1" dirty="0"/>
              <a:t>HR and</a:t>
            </a:r>
          </a:p>
          <a:p>
            <a:pPr algn="ctr"/>
            <a:r>
              <a:rPr lang="en-GB" altLang="en-US" sz="1000" b="1" dirty="0"/>
              <a:t>Organisational </a:t>
            </a:r>
          </a:p>
          <a:p>
            <a:pPr algn="ctr"/>
            <a:r>
              <a:rPr lang="en-GB" altLang="en-US" sz="1000" b="1" dirty="0"/>
              <a:t>Development</a:t>
            </a:r>
          </a:p>
          <a:p>
            <a:pPr algn="ctr"/>
            <a:r>
              <a:rPr lang="en-GB" altLang="en-US" sz="1000" b="1" dirty="0"/>
              <a:t>Officer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039B5A7-906C-CA55-7CC4-F1ECE024EA13}"/>
              </a:ext>
            </a:extLst>
          </p:cNvPr>
          <p:cNvCxnSpPr>
            <a:cxnSpLocks/>
          </p:cNvCxnSpPr>
          <p:nvPr/>
        </p:nvCxnSpPr>
        <p:spPr>
          <a:xfrm>
            <a:off x="5576227" y="1318357"/>
            <a:ext cx="0" cy="47390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_s2056">
            <a:extLst>
              <a:ext uri="{FF2B5EF4-FFF2-40B4-BE49-F238E27FC236}">
                <a16:creationId xmlns:a16="http://schemas.microsoft.com/office/drawing/2014/main" id="{B0262F30-FC79-71B7-0D61-33FC8C40D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396" y="3201809"/>
            <a:ext cx="1157385" cy="61699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b="1" dirty="0">
                <a:latin typeface="Arial" panose="020B0604020202020204" pitchFamily="34" charset="0"/>
              </a:rPr>
              <a:t>Project Support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b="1" dirty="0">
                <a:latin typeface="Arial" panose="020B0604020202020204" pitchFamily="34" charset="0"/>
              </a:rPr>
              <a:t>Officer</a:t>
            </a:r>
          </a:p>
        </p:txBody>
      </p:sp>
      <p:sp>
        <p:nvSpPr>
          <p:cNvPr id="27" name="_s2056">
            <a:extLst>
              <a:ext uri="{FF2B5EF4-FFF2-40B4-BE49-F238E27FC236}">
                <a16:creationId xmlns:a16="http://schemas.microsoft.com/office/drawing/2014/main" id="{E8D209A5-07FF-918D-29D1-83A1CE78C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5310" y="1826336"/>
            <a:ext cx="1942492" cy="5921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000" dirty="0"/>
              <a:t>Melanie Nicholls</a:t>
            </a:r>
          </a:p>
          <a:p>
            <a:pPr algn="ctr"/>
            <a:r>
              <a:rPr lang="en-US" altLang="en-US" sz="1000" b="1" dirty="0"/>
              <a:t>Head of Corporate Services </a:t>
            </a:r>
          </a:p>
          <a:p>
            <a:pPr algn="ctr"/>
            <a:r>
              <a:rPr lang="en-US" altLang="en-US" sz="1000" b="1" dirty="0"/>
              <a:t>and Governance P/T</a:t>
            </a:r>
            <a:endParaRPr lang="en-GB" altLang="en-US" sz="1000" b="1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FB186E4-1567-E760-BFC5-5DEBCC786E68}"/>
              </a:ext>
            </a:extLst>
          </p:cNvPr>
          <p:cNvCxnSpPr/>
          <p:nvPr/>
        </p:nvCxnSpPr>
        <p:spPr>
          <a:xfrm>
            <a:off x="4263339" y="787064"/>
            <a:ext cx="0" cy="547738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EA913E6-33E1-F620-2855-86B6C50BD3B6}"/>
              </a:ext>
            </a:extLst>
          </p:cNvPr>
          <p:cNvCxnSpPr/>
          <p:nvPr/>
        </p:nvCxnSpPr>
        <p:spPr>
          <a:xfrm>
            <a:off x="7001836" y="785936"/>
            <a:ext cx="0" cy="547738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_s2079">
            <a:extLst>
              <a:ext uri="{FF2B5EF4-FFF2-40B4-BE49-F238E27FC236}">
                <a16:creationId xmlns:a16="http://schemas.microsoft.com/office/drawing/2014/main" id="{17B6BDD1-4AB6-FD41-0DD8-70617AE46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2562" y="5103780"/>
            <a:ext cx="772607" cy="59709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/>
              <a:t>Community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/>
              <a:t> and Events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>
                <a:latin typeface="Arial" panose="020B0604020202020204" pitchFamily="34" charset="0"/>
              </a:rPr>
              <a:t>Assistant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10" name="_s2125">
            <a:extLst>
              <a:ext uri="{FF2B5EF4-FFF2-40B4-BE49-F238E27FC236}">
                <a16:creationId xmlns:a16="http://schemas.microsoft.com/office/drawing/2014/main" id="{536A7EA4-289E-3CBD-5E9C-44DD68F5E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7674" y="5715039"/>
            <a:ext cx="858387" cy="55101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Volunteers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18" name="_s2083">
            <a:extLst>
              <a:ext uri="{FF2B5EF4-FFF2-40B4-BE49-F238E27FC236}">
                <a16:creationId xmlns:a16="http://schemas.microsoft.com/office/drawing/2014/main" id="{F45FE58D-EB17-4DBF-8A3B-934D79F93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0313" y="2274738"/>
            <a:ext cx="1361855" cy="553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Office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Manager</a:t>
            </a:r>
          </a:p>
        </p:txBody>
      </p:sp>
      <p:sp>
        <p:nvSpPr>
          <p:cNvPr id="19" name="_s2083">
            <a:extLst>
              <a:ext uri="{FF2B5EF4-FFF2-40B4-BE49-F238E27FC236}">
                <a16:creationId xmlns:a16="http://schemas.microsoft.com/office/drawing/2014/main" id="{C784BAE5-7F78-47DD-963C-656F9B8B1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9786" y="3672064"/>
            <a:ext cx="1055237" cy="7491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Admin Officers</a:t>
            </a:r>
          </a:p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1.8 FTE</a:t>
            </a:r>
          </a:p>
        </p:txBody>
      </p:sp>
      <p:sp>
        <p:nvSpPr>
          <p:cNvPr id="20" name="_s2099">
            <a:extLst>
              <a:ext uri="{FF2B5EF4-FFF2-40B4-BE49-F238E27FC236}">
                <a16:creationId xmlns:a16="http://schemas.microsoft.com/office/drawing/2014/main" id="{FFE33C49-A92D-4592-970E-B00030D8B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8443" y="5484317"/>
            <a:ext cx="1406580" cy="62332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Clerical and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Business Support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Apprentice</a:t>
            </a:r>
          </a:p>
        </p:txBody>
      </p:sp>
      <p:sp>
        <p:nvSpPr>
          <p:cNvPr id="37" name="_s2083">
            <a:extLst>
              <a:ext uri="{FF2B5EF4-FFF2-40B4-BE49-F238E27FC236}">
                <a16:creationId xmlns:a16="http://schemas.microsoft.com/office/drawing/2014/main" id="{5C3D6DF5-BCD6-5C1A-0397-3353F237E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767" y="4769190"/>
            <a:ext cx="665585" cy="62332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Hub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Reception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x 2</a:t>
            </a:r>
          </a:p>
        </p:txBody>
      </p:sp>
      <p:sp>
        <p:nvSpPr>
          <p:cNvPr id="40" name="_s2079">
            <a:extLst>
              <a:ext uri="{FF2B5EF4-FFF2-40B4-BE49-F238E27FC236}">
                <a16:creationId xmlns:a16="http://schemas.microsoft.com/office/drawing/2014/main" id="{03C43AF0-FB15-8495-6D77-7C34EC7AB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63" y="257923"/>
            <a:ext cx="1519086" cy="368480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/>
              <a:t>All posts full time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/>
              <a:t>unless otherwise stated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B365B5CF-34CA-AC6A-B5C8-7CBE236F96B7}"/>
              </a:ext>
            </a:extLst>
          </p:cNvPr>
          <p:cNvCxnSpPr>
            <a:cxnSpLocks/>
            <a:stCxn id="4" idx="1"/>
            <a:endCxn id="60" idx="0"/>
          </p:cNvCxnSpPr>
          <p:nvPr/>
        </p:nvCxnSpPr>
        <p:spPr>
          <a:xfrm rot="10800000" flipV="1">
            <a:off x="470957" y="1563065"/>
            <a:ext cx="824709" cy="822096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0B2CE502-4278-2238-337A-25EF6FCC138C}"/>
              </a:ext>
            </a:extLst>
          </p:cNvPr>
          <p:cNvCxnSpPr>
            <a:cxnSpLocks/>
            <a:stCxn id="4" idx="2"/>
            <a:endCxn id="12" idx="0"/>
          </p:cNvCxnSpPr>
          <p:nvPr/>
        </p:nvCxnSpPr>
        <p:spPr>
          <a:xfrm rot="5400000">
            <a:off x="1807410" y="1646375"/>
            <a:ext cx="418165" cy="84368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D6DE0016-7380-D86A-1571-A920B7213F4F}"/>
              </a:ext>
            </a:extLst>
          </p:cNvPr>
          <p:cNvCxnSpPr>
            <a:cxnSpLocks/>
            <a:stCxn id="4" idx="2"/>
            <a:endCxn id="18" idx="0"/>
          </p:cNvCxnSpPr>
          <p:nvPr/>
        </p:nvCxnSpPr>
        <p:spPr>
          <a:xfrm rot="16200000" flipH="1">
            <a:off x="2631984" y="1665480"/>
            <a:ext cx="415605" cy="80290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36108FF-5CBA-4321-AAD2-9B6444F6C093}"/>
              </a:ext>
            </a:extLst>
          </p:cNvPr>
          <p:cNvCxnSpPr>
            <a:cxnSpLocks/>
            <a:stCxn id="60" idx="2"/>
            <a:endCxn id="11" idx="0"/>
          </p:cNvCxnSpPr>
          <p:nvPr/>
        </p:nvCxnSpPr>
        <p:spPr>
          <a:xfrm>
            <a:off x="470956" y="3002220"/>
            <a:ext cx="12437" cy="2612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F5454AAF-40A5-8078-09BD-B24882362ECB}"/>
              </a:ext>
            </a:extLst>
          </p:cNvPr>
          <p:cNvCxnSpPr>
            <a:cxnSpLocks/>
            <a:stCxn id="27" idx="2"/>
            <a:endCxn id="17" idx="0"/>
          </p:cNvCxnSpPr>
          <p:nvPr/>
        </p:nvCxnSpPr>
        <p:spPr>
          <a:xfrm rot="5400000">
            <a:off x="4904042" y="2449295"/>
            <a:ext cx="783336" cy="72169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2" name="Connector: Elbow 81">
            <a:extLst>
              <a:ext uri="{FF2B5EF4-FFF2-40B4-BE49-F238E27FC236}">
                <a16:creationId xmlns:a16="http://schemas.microsoft.com/office/drawing/2014/main" id="{66248890-3B0B-CE44-504F-4CB7CEF141EB}"/>
              </a:ext>
            </a:extLst>
          </p:cNvPr>
          <p:cNvCxnSpPr>
            <a:cxnSpLocks/>
            <a:stCxn id="27" idx="2"/>
            <a:endCxn id="44" idx="0"/>
          </p:cNvCxnSpPr>
          <p:nvPr/>
        </p:nvCxnSpPr>
        <p:spPr>
          <a:xfrm rot="5400000">
            <a:off x="4883630" y="3191397"/>
            <a:ext cx="1545851" cy="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6FC185EC-7314-DA14-8557-2A48AB04C9B4}"/>
              </a:ext>
            </a:extLst>
          </p:cNvPr>
          <p:cNvCxnSpPr>
            <a:stCxn id="27" idx="2"/>
            <a:endCxn id="5" idx="0"/>
          </p:cNvCxnSpPr>
          <p:nvPr/>
        </p:nvCxnSpPr>
        <p:spPr>
          <a:xfrm rot="16200000" flipH="1">
            <a:off x="5608654" y="2466374"/>
            <a:ext cx="783336" cy="68753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id="{C07377C8-EB9B-3536-D6AD-47673678D059}"/>
              </a:ext>
            </a:extLst>
          </p:cNvPr>
          <p:cNvCxnSpPr>
            <a:cxnSpLocks/>
            <a:stCxn id="21" idx="1"/>
            <a:endCxn id="34" idx="0"/>
          </p:cNvCxnSpPr>
          <p:nvPr/>
        </p:nvCxnSpPr>
        <p:spPr>
          <a:xfrm rot="10800000" flipV="1">
            <a:off x="7624223" y="1745079"/>
            <a:ext cx="671633" cy="146824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307D499C-A937-AA33-AABD-D09BAEF2DFCB}"/>
              </a:ext>
            </a:extLst>
          </p:cNvPr>
          <p:cNvCxnSpPr>
            <a:stCxn id="21" idx="3"/>
            <a:endCxn id="6" idx="0"/>
          </p:cNvCxnSpPr>
          <p:nvPr/>
        </p:nvCxnSpPr>
        <p:spPr>
          <a:xfrm>
            <a:off x="11148901" y="1745080"/>
            <a:ext cx="400059" cy="62372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5A7DC4A-59C1-0CCD-6B46-7A4CC1AF9105}"/>
              </a:ext>
            </a:extLst>
          </p:cNvPr>
          <p:cNvCxnSpPr>
            <a:cxnSpLocks/>
          </p:cNvCxnSpPr>
          <p:nvPr/>
        </p:nvCxnSpPr>
        <p:spPr>
          <a:xfrm>
            <a:off x="1283424" y="2979294"/>
            <a:ext cx="0" cy="8395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F764B27-307E-8A2B-14C6-F49C4DABC24D}"/>
              </a:ext>
            </a:extLst>
          </p:cNvPr>
          <p:cNvCxnSpPr>
            <a:cxnSpLocks/>
          </p:cNvCxnSpPr>
          <p:nvPr/>
        </p:nvCxnSpPr>
        <p:spPr>
          <a:xfrm>
            <a:off x="2070016" y="2979294"/>
            <a:ext cx="0" cy="23437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57560B69-ABB0-A0CB-FBE8-AB65CC195A38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3353136" y="2793765"/>
            <a:ext cx="14269" cy="878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E583A2CE-AE24-E00D-6298-07167096F012}"/>
              </a:ext>
            </a:extLst>
          </p:cNvPr>
          <p:cNvCxnSpPr>
            <a:cxnSpLocks/>
          </p:cNvCxnSpPr>
          <p:nvPr/>
        </p:nvCxnSpPr>
        <p:spPr>
          <a:xfrm flipH="1">
            <a:off x="2800483" y="2828638"/>
            <a:ext cx="39303" cy="15925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F301D749-3AD9-3ABA-6233-CCD3396C841B}"/>
              </a:ext>
            </a:extLst>
          </p:cNvPr>
          <p:cNvCxnSpPr>
            <a:cxnSpLocks/>
          </p:cNvCxnSpPr>
          <p:nvPr/>
        </p:nvCxnSpPr>
        <p:spPr>
          <a:xfrm>
            <a:off x="3936960" y="2865587"/>
            <a:ext cx="12491" cy="19036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CD5A9B10-FEE3-4E14-CD85-2CA44F705BDA}"/>
              </a:ext>
            </a:extLst>
          </p:cNvPr>
          <p:cNvCxnSpPr>
            <a:cxnSpLocks/>
          </p:cNvCxnSpPr>
          <p:nvPr/>
        </p:nvCxnSpPr>
        <p:spPr>
          <a:xfrm flipH="1">
            <a:off x="2524119" y="2810140"/>
            <a:ext cx="39303" cy="26741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DA29DB5-FC4C-5D97-BBA5-DB2805DEB847}"/>
              </a:ext>
            </a:extLst>
          </p:cNvPr>
          <p:cNvCxnSpPr>
            <a:cxnSpLocks/>
          </p:cNvCxnSpPr>
          <p:nvPr/>
        </p:nvCxnSpPr>
        <p:spPr>
          <a:xfrm>
            <a:off x="8753039" y="2103105"/>
            <a:ext cx="0" cy="12327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2D436A7-162D-2A7B-6C83-D14E153D0B28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9570811" y="2091592"/>
            <a:ext cx="845" cy="2707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28765022-1077-5463-D360-67FC34C23A55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10551375" y="2103105"/>
            <a:ext cx="1" cy="2657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BCCD3901-ADEA-EF07-80E4-461427F636BD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10556037" y="3195582"/>
            <a:ext cx="12829" cy="19081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69C34F8-748D-41BF-E964-B96270132B8D}"/>
              </a:ext>
            </a:extLst>
          </p:cNvPr>
          <p:cNvCxnSpPr>
            <a:cxnSpLocks/>
            <a:stCxn id="9" idx="2"/>
            <a:endCxn id="23" idx="0"/>
          </p:cNvCxnSpPr>
          <p:nvPr/>
        </p:nvCxnSpPr>
        <p:spPr>
          <a:xfrm flipH="1">
            <a:off x="9552043" y="3106049"/>
            <a:ext cx="18768" cy="16847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2477A5F8-3BD0-A928-9C69-2EE844C5CCAC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11567058" y="3025103"/>
            <a:ext cx="13971" cy="2992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4ED365A-A8BA-32EC-79FA-E6D82EE0E0ED}"/>
              </a:ext>
            </a:extLst>
          </p:cNvPr>
          <p:cNvCxnSpPr>
            <a:cxnSpLocks/>
          </p:cNvCxnSpPr>
          <p:nvPr/>
        </p:nvCxnSpPr>
        <p:spPr>
          <a:xfrm flipH="1">
            <a:off x="11140274" y="3025103"/>
            <a:ext cx="26725" cy="12158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6D0BDBA0-4667-B7B6-4879-C2ED34EB4223}"/>
              </a:ext>
            </a:extLst>
          </p:cNvPr>
          <p:cNvSpPr txBox="1"/>
          <p:nvPr/>
        </p:nvSpPr>
        <p:spPr>
          <a:xfrm>
            <a:off x="38335" y="6300794"/>
            <a:ext cx="1207315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rgbClr val="0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There are only two employees whose remuneration is at least £50,000: The Town Clerk falling in the bracket of £65,000 to £75,000 to a maximum of £72,307, and the Head of Finance and Service Delivery falling in the bracket of £50,000 to £60,000 to a maximum of £57,139.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_s2125">
            <a:extLst>
              <a:ext uri="{FF2B5EF4-FFF2-40B4-BE49-F238E27FC236}">
                <a16:creationId xmlns:a16="http://schemas.microsoft.com/office/drawing/2014/main" id="{1079D152-C5D8-D1BF-C2A7-BB15E8391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7757" y="4240981"/>
            <a:ext cx="1393729" cy="72822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Transforming</a:t>
            </a:r>
            <a:endParaRPr lang="en-GB" altLang="en-US" sz="1000" b="1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Littlehampton Museum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Project Officer</a:t>
            </a:r>
          </a:p>
        </p:txBody>
      </p:sp>
      <p:sp>
        <p:nvSpPr>
          <p:cNvPr id="31" name="_s2058">
            <a:extLst>
              <a:ext uri="{FF2B5EF4-FFF2-40B4-BE49-F238E27FC236}">
                <a16:creationId xmlns:a16="http://schemas.microsoft.com/office/drawing/2014/main" id="{EE356878-9C1A-97EA-CD90-4BEB2E6FE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0292" y="524860"/>
            <a:ext cx="1693414" cy="54782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GB" altLang="en-US" sz="1000" b="1" dirty="0"/>
              <a:t>Pride in Place Programme</a:t>
            </a:r>
          </a:p>
          <a:p>
            <a:pPr algn="ctr" eaLnBrk="1" hangingPunct="1"/>
            <a:r>
              <a:rPr lang="en-GB" altLang="en-US" sz="1000" b="1" dirty="0"/>
              <a:t>Project Manager</a:t>
            </a:r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47C1474C-B344-F2A3-BDB2-E1B6DFC9A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31" idx="1"/>
          </p:cNvCxnSpPr>
          <p:nvPr/>
        </p:nvCxnSpPr>
        <p:spPr>
          <a:xfrm>
            <a:off x="6815016" y="796245"/>
            <a:ext cx="3505276" cy="252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70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54F17E5-F4FC-41CE-B8E4-10514253012F}"/>
              </a:ext>
            </a:extLst>
          </p:cNvPr>
          <p:cNvSpPr txBox="1"/>
          <p:nvPr/>
        </p:nvSpPr>
        <p:spPr>
          <a:xfrm>
            <a:off x="3260785" y="266926"/>
            <a:ext cx="5322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Outline Roles and Responsibilities</a:t>
            </a:r>
          </a:p>
        </p:txBody>
      </p:sp>
      <p:sp>
        <p:nvSpPr>
          <p:cNvPr id="5" name="_s2056">
            <a:extLst>
              <a:ext uri="{FF2B5EF4-FFF2-40B4-BE49-F238E27FC236}">
                <a16:creationId xmlns:a16="http://schemas.microsoft.com/office/drawing/2014/main" id="{4D98B9A5-E2B6-48F1-83DC-2BAEDA783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3168" y="767033"/>
            <a:ext cx="1660336" cy="52273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Chief Officer/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Town Clerk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C27C4548-7199-05C0-433F-CF4B8BFE83AB}"/>
              </a:ext>
            </a:extLst>
          </p:cNvPr>
          <p:cNvCxnSpPr>
            <a:cxnSpLocks/>
            <a:stCxn id="5" idx="1"/>
          </p:cNvCxnSpPr>
          <p:nvPr/>
        </p:nvCxnSpPr>
        <p:spPr>
          <a:xfrm rot="10800000" flipV="1">
            <a:off x="1884474" y="1028397"/>
            <a:ext cx="3098694" cy="721511"/>
          </a:xfrm>
          <a:prstGeom prst="bentConnector3">
            <a:avLst>
              <a:gd name="adj1" fmla="val 100286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C77AE27A-A82B-7B78-1CA7-51D4FEE9B980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6643504" y="1028398"/>
            <a:ext cx="3488180" cy="748509"/>
          </a:xfrm>
          <a:prstGeom prst="bentConnector3">
            <a:avLst>
              <a:gd name="adj1" fmla="val 9975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5EDCA5FA-6B3A-C190-C2E3-0845C37CDEDE}"/>
              </a:ext>
            </a:extLst>
          </p:cNvPr>
          <p:cNvGrpSpPr/>
          <p:nvPr/>
        </p:nvGrpSpPr>
        <p:grpSpPr>
          <a:xfrm>
            <a:off x="8118335" y="1759884"/>
            <a:ext cx="3869823" cy="4731150"/>
            <a:chOff x="4926054" y="1740160"/>
            <a:chExt cx="3701700" cy="4320914"/>
          </a:xfrm>
          <a:solidFill>
            <a:schemeClr val="bg1"/>
          </a:solidFill>
        </p:grpSpPr>
        <p:sp>
          <p:nvSpPr>
            <p:cNvPr id="10" name="_s2071">
              <a:extLst>
                <a:ext uri="{FF2B5EF4-FFF2-40B4-BE49-F238E27FC236}">
                  <a16:creationId xmlns:a16="http://schemas.microsoft.com/office/drawing/2014/main" id="{DAE8B739-2455-4066-A54F-61CE70389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6479" y="1740160"/>
              <a:ext cx="3701275" cy="522730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Head of Community Engagement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&amp; Development</a:t>
              </a:r>
              <a:endParaRPr lang="en-GB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_s2058">
              <a:extLst>
                <a:ext uri="{FF2B5EF4-FFF2-40B4-BE49-F238E27FC236}">
                  <a16:creationId xmlns:a16="http://schemas.microsoft.com/office/drawing/2014/main" id="{FD3D5C07-FE80-4398-BF5D-27E2AE14E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6054" y="2316530"/>
              <a:ext cx="3690453" cy="47273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Communities</a:t>
              </a: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Community Engagement, partnerships,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Sports Forum, Arts Forum, volunteers</a:t>
              </a:r>
            </a:p>
          </p:txBody>
        </p:sp>
        <p:sp>
          <p:nvSpPr>
            <p:cNvPr id="3" name="_s2058">
              <a:extLst>
                <a:ext uri="{FF2B5EF4-FFF2-40B4-BE49-F238E27FC236}">
                  <a16:creationId xmlns:a16="http://schemas.microsoft.com/office/drawing/2014/main" id="{508D85CD-EC17-4A29-9ECC-43463C3827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7301" y="2945024"/>
              <a:ext cx="3690453" cy="43077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Culture &amp; Heritage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Tourism, Museum</a:t>
              </a:r>
            </a:p>
          </p:txBody>
        </p:sp>
        <p:sp>
          <p:nvSpPr>
            <p:cNvPr id="12" name="_s2058">
              <a:extLst>
                <a:ext uri="{FF2B5EF4-FFF2-40B4-BE49-F238E27FC236}">
                  <a16:creationId xmlns:a16="http://schemas.microsoft.com/office/drawing/2014/main" id="{983B7351-D4AD-DD3C-307A-C2DBBB715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876" y="5461287"/>
              <a:ext cx="3690453" cy="599787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Communications &amp; Civic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PR, Marketing, advertising, website, social media,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Engagement, consultation and information.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Civic office</a:t>
              </a:r>
            </a:p>
          </p:txBody>
        </p:sp>
        <p:sp>
          <p:nvSpPr>
            <p:cNvPr id="14" name="_s2058">
              <a:extLst>
                <a:ext uri="{FF2B5EF4-FFF2-40B4-BE49-F238E27FC236}">
                  <a16:creationId xmlns:a16="http://schemas.microsoft.com/office/drawing/2014/main" id="{4C66DF06-03EB-4472-8CE1-78622B2F8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7301" y="4207006"/>
              <a:ext cx="3690453" cy="487467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Place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TCAG, Markets, Business Forum,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Community Transport, Biodiversity</a:t>
              </a:r>
            </a:p>
          </p:txBody>
        </p:sp>
        <p:sp>
          <p:nvSpPr>
            <p:cNvPr id="15" name="_s2058">
              <a:extLst>
                <a:ext uri="{FF2B5EF4-FFF2-40B4-BE49-F238E27FC236}">
                  <a16:creationId xmlns:a16="http://schemas.microsoft.com/office/drawing/2014/main" id="{09EA9179-6AF6-1656-E408-7E148ADC5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876" y="4818586"/>
              <a:ext cx="3690453" cy="411282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Events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Core Event Programme, Events Forum, Community led events</a:t>
              </a:r>
            </a:p>
          </p:txBody>
        </p:sp>
        <p:sp>
          <p:nvSpPr>
            <p:cNvPr id="36" name="_s2058">
              <a:extLst>
                <a:ext uri="{FF2B5EF4-FFF2-40B4-BE49-F238E27FC236}">
                  <a16:creationId xmlns:a16="http://schemas.microsoft.com/office/drawing/2014/main" id="{7846E857-2BEF-F012-EC46-4F1DB8BB8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7301" y="3568323"/>
              <a:ext cx="3690453" cy="47273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Grants &amp; Funding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Grant Aid, SFAs, SLAs (AYP, Freedom Leisure), Sponsorship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DAE0F9A5-B21B-EC5A-5229-B9D214C421A6}"/>
              </a:ext>
            </a:extLst>
          </p:cNvPr>
          <p:cNvGrpSpPr/>
          <p:nvPr/>
        </p:nvGrpSpPr>
        <p:grpSpPr>
          <a:xfrm>
            <a:off x="255593" y="1749912"/>
            <a:ext cx="3427260" cy="4741123"/>
            <a:chOff x="1035213" y="1757179"/>
            <a:chExt cx="3427260" cy="3499681"/>
          </a:xfrm>
          <a:solidFill>
            <a:schemeClr val="bg1"/>
          </a:solidFill>
        </p:grpSpPr>
        <p:sp>
          <p:nvSpPr>
            <p:cNvPr id="8" name="_s2057">
              <a:extLst>
                <a:ext uri="{FF2B5EF4-FFF2-40B4-BE49-F238E27FC236}">
                  <a16:creationId xmlns:a16="http://schemas.microsoft.com/office/drawing/2014/main" id="{49EF240C-8B7C-44D4-A464-BA3547AEF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213" y="1757179"/>
              <a:ext cx="3387239" cy="55237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Head of Finance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&amp; Service Delivery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1A029734-636C-43AC-A118-4DA0BEFE2657}"/>
                </a:ext>
              </a:extLst>
            </p:cNvPr>
            <p:cNvSpPr/>
            <p:nvPr/>
          </p:nvSpPr>
          <p:spPr>
            <a:xfrm>
              <a:off x="1056583" y="2367984"/>
              <a:ext cx="3387237" cy="532587"/>
            </a:xfrm>
            <a:prstGeom prst="round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Health &amp; Safety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Emergency Planning, Building Compliance, 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Risk Management (legionella, asbestos, RAs etc), </a:t>
              </a:r>
              <a:r>
                <a:rPr lang="en-GB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Insurance</a:t>
              </a: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6929CBD2-0AF9-963D-151B-9587B33D59EB}"/>
                </a:ext>
              </a:extLst>
            </p:cNvPr>
            <p:cNvSpPr/>
            <p:nvPr/>
          </p:nvSpPr>
          <p:spPr>
            <a:xfrm>
              <a:off x="1067425" y="4695293"/>
              <a:ext cx="3387237" cy="561567"/>
            </a:xfrm>
            <a:prstGeom prst="round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Finance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Accountancy, Payroll, Pensions, Budget and budget monitoring, Investments, Debt Recovery, </a:t>
              </a:r>
              <a:r>
                <a:rPr lang="en-GB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Audit</a:t>
              </a: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CC8A1FCA-9C72-2FD5-6317-7E443F513EB6}"/>
                </a:ext>
              </a:extLst>
            </p:cNvPr>
            <p:cNvSpPr/>
            <p:nvPr/>
          </p:nvSpPr>
          <p:spPr>
            <a:xfrm>
              <a:off x="1067425" y="2983671"/>
              <a:ext cx="3387237" cy="750363"/>
            </a:xfrm>
            <a:prstGeom prst="round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GB" sz="11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sset</a:t>
              </a:r>
              <a:r>
                <a:rPr lang="en-GB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Management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venues, allotments, parks &amp; open spaces, community assets (war memorial, SBTS, clocks, trees, floral)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Contracts / Procurement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31F064-608D-1F39-1087-397E29502ECC}"/>
                </a:ext>
              </a:extLst>
            </p:cNvPr>
            <p:cNvSpPr/>
            <p:nvPr/>
          </p:nvSpPr>
          <p:spPr>
            <a:xfrm>
              <a:off x="1075236" y="3817134"/>
              <a:ext cx="3387237" cy="822124"/>
            </a:xfrm>
            <a:prstGeom prst="round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Central Administration </a:t>
              </a:r>
            </a:p>
            <a:p>
              <a:pPr algn="ctr"/>
              <a:r>
                <a:rPr 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Promotion, liaison and bookings for </a:t>
              </a:r>
            </a:p>
            <a:p>
              <a:pPr algn="ctr"/>
              <a:r>
                <a:rPr 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venues, weddings, allotments, hub &amp; equipment</a:t>
              </a:r>
            </a:p>
            <a:p>
              <a:pPr algn="ctr"/>
              <a:r>
                <a:rPr 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Customer service for organisation: enquiries, feedback &amp; administration. </a:t>
              </a:r>
            </a:p>
            <a:p>
              <a:pPr algn="ctr"/>
              <a:r>
                <a:rPr 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 to TC/Executive support</a:t>
              </a:r>
              <a:endParaRPr lang="en-GB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BDF2B07-33B6-C775-775D-700EF5060438}"/>
              </a:ext>
            </a:extLst>
          </p:cNvPr>
          <p:cNvGrpSpPr/>
          <p:nvPr/>
        </p:nvGrpSpPr>
        <p:grpSpPr>
          <a:xfrm>
            <a:off x="4338506" y="1759884"/>
            <a:ext cx="3387239" cy="4731150"/>
            <a:chOff x="8880997" y="1775852"/>
            <a:chExt cx="3047231" cy="4731150"/>
          </a:xfrm>
        </p:grpSpPr>
        <p:sp>
          <p:nvSpPr>
            <p:cNvPr id="9" name="_s2058">
              <a:extLst>
                <a:ext uri="{FF2B5EF4-FFF2-40B4-BE49-F238E27FC236}">
                  <a16:creationId xmlns:a16="http://schemas.microsoft.com/office/drawing/2014/main" id="{C37F33B6-4EBB-4D88-A442-CFFDA5CEC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0997" y="1775852"/>
              <a:ext cx="3006204" cy="4870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Head of Corporate Services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&amp; Governance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39669CC2-EC2D-68F9-1D13-05BC60F41E1B}"/>
                </a:ext>
              </a:extLst>
            </p:cNvPr>
            <p:cNvSpPr/>
            <p:nvPr/>
          </p:nvSpPr>
          <p:spPr>
            <a:xfrm>
              <a:off x="8922024" y="4832525"/>
              <a:ext cx="3006204" cy="458086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Business Plan and Policies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Corporate Risk Register, Business Continuity Plans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27A2213E-C8D5-4C4D-689D-CD3AE36769D3}"/>
                </a:ext>
              </a:extLst>
            </p:cNvPr>
            <p:cNvSpPr/>
            <p:nvPr/>
          </p:nvSpPr>
          <p:spPr>
            <a:xfrm>
              <a:off x="8922024" y="4098310"/>
              <a:ext cx="3006204" cy="596163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HR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Recruitment, </a:t>
              </a:r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Training (staff &amp; councillors),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Monitoring, Apprentices, Policies</a:t>
              </a:r>
              <a:endPara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_s2058">
              <a:extLst>
                <a:ext uri="{FF2B5EF4-FFF2-40B4-BE49-F238E27FC236}">
                  <a16:creationId xmlns:a16="http://schemas.microsoft.com/office/drawing/2014/main" id="{1D26AC40-6D43-CAF7-8EA6-023D62BD1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024" y="6073530"/>
              <a:ext cx="3006204" cy="43347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ICT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CE56F047-0E9D-7524-BEB8-482F585F0AD9}"/>
                </a:ext>
              </a:extLst>
            </p:cNvPr>
            <p:cNvSpPr/>
            <p:nvPr/>
          </p:nvSpPr>
          <p:spPr>
            <a:xfrm>
              <a:off x="8922024" y="2309557"/>
              <a:ext cx="3006204" cy="1038825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Democratic Services, 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Governance &amp; Compliance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Committees, Outside Bodies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Data Protection, FOI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Liaison/consultation with statutory authorities</a:t>
              </a:r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Corporate Communications</a:t>
              </a:r>
            </a:p>
          </p:txBody>
        </p:sp>
        <p:sp>
          <p:nvSpPr>
            <p:cNvPr id="20" name="_s2058">
              <a:extLst>
                <a:ext uri="{FF2B5EF4-FFF2-40B4-BE49-F238E27FC236}">
                  <a16:creationId xmlns:a16="http://schemas.microsoft.com/office/drawing/2014/main" id="{5A765BEE-47DC-A5EE-9C70-AADD3F1269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024" y="5410379"/>
              <a:ext cx="3006204" cy="54052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P&amp;T Committee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Strategic planning / development sites,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S106, CIL, Neighbourhood Plan</a:t>
              </a:r>
            </a:p>
          </p:txBody>
        </p:sp>
        <p:sp>
          <p:nvSpPr>
            <p:cNvPr id="22" name="_s2058">
              <a:extLst>
                <a:ext uri="{FF2B5EF4-FFF2-40B4-BE49-F238E27FC236}">
                  <a16:creationId xmlns:a16="http://schemas.microsoft.com/office/drawing/2014/main" id="{69775839-9B66-360C-2999-C6A841A99A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024" y="3425265"/>
              <a:ext cx="3006204" cy="5961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Project Delivery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Organisational Project Support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Grant sourcing</a:t>
              </a:r>
            </a:p>
          </p:txBody>
        </p:sp>
      </p:grp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C779CE5-3EEA-05E2-2BFF-42A4F3EFFA38}"/>
              </a:ext>
            </a:extLst>
          </p:cNvPr>
          <p:cNvCxnSpPr>
            <a:stCxn id="5" idx="2"/>
          </p:cNvCxnSpPr>
          <p:nvPr/>
        </p:nvCxnSpPr>
        <p:spPr>
          <a:xfrm>
            <a:off x="5813336" y="1289763"/>
            <a:ext cx="0" cy="470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770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489</Words>
  <Application>Microsoft Office PowerPoint</Application>
  <PresentationFormat>Widescreen</PresentationFormat>
  <Paragraphs>139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 Groves</dc:creator>
  <cp:lastModifiedBy>Joshua Potter</cp:lastModifiedBy>
  <cp:revision>50</cp:revision>
  <dcterms:created xsi:type="dcterms:W3CDTF">2019-04-29T10:51:14Z</dcterms:created>
  <dcterms:modified xsi:type="dcterms:W3CDTF">2026-05-05T08:09:17Z</dcterms:modified>
</cp:coreProperties>
</file>