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5050"/>
    <a:srgbClr val="FF99CC"/>
    <a:srgbClr val="FFCCFF"/>
    <a:srgbClr val="FF6699"/>
    <a:srgbClr val="009900"/>
    <a:srgbClr val="008000"/>
    <a:srgbClr val="FFCC99"/>
    <a:srgbClr val="FF99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2040" y="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12B1CDF-8AE4-47F9-A9E4-37795F02E7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GB"/>
              <a:t>Appendix 3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F58A4-1925-4A61-B72C-670511C6E7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A8D1DB6-DEC3-4D44-84D1-7FC94AE657C2}" type="datetimeFigureOut">
              <a:rPr lang="en-GB"/>
              <a:pPr>
                <a:defRPr/>
              </a:pPr>
              <a:t>24/12/2025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59DCC-7C82-4C74-879A-A0D0D2A4BC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5326C5-09DE-4237-90C4-C74FB035CC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A1E2B6-B95A-41AF-B7DD-C9D9A27149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7E5CD6-B6CE-40D7-8D6D-A78F7706CD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Appendix 3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38F2B1-3575-46D1-B70D-ED02F1DEDE0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3ACA593-D132-45D0-B5FF-AD9F23330C4D}" type="datetimeFigureOut">
              <a:rPr lang="en-US"/>
              <a:pPr>
                <a:defRPr/>
              </a:pPr>
              <a:t>12/24/2025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20B551D-B20B-4BE4-A0E0-180905F249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C4B0F8-3AFB-4271-9784-886486757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277D6-A6C2-4D25-859C-0626D3363A3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DF8C7-90E6-48B0-87EC-DC9970DFAA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4C6FAA3-4DEC-4076-98A9-65684370A0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C14FD287-B758-4058-B388-08D92F7D4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697" y="1300787"/>
            <a:ext cx="7060606" cy="25092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2697" y="3886202"/>
            <a:ext cx="7060606" cy="1371599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7912D0-5C79-45DB-909A-3F55E3778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B52FE8-DFDB-4AA8-A431-7E1DEC84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8B9E8F-FDAF-4504-9B9B-C775247DC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72D82-22E4-46C9-BBB4-98902C1C51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55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7D492C98-708D-46EA-8CC1-29931D022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58" y="4289374"/>
            <a:ext cx="8421101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2605" y="698261"/>
            <a:ext cx="7980807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5108728"/>
            <a:ext cx="8421117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C8C73802-4917-4DC0-A5F3-763E3DA6A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5219973-700C-45CC-9F9F-12B24B9A9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CA66621-9B50-4F3B-A661-97CA1D3EB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C53F7-144E-43D9-A1B4-0E7E0833E2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65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6522721F-5926-4AE6-94DB-3AB6550B54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1"/>
            <a:ext cx="8421117" cy="342724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204821"/>
            <a:ext cx="8421117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6C9695B-52A2-4999-8F6F-AF1F2ECF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DDDC333-AFDB-4FD3-BC28-F1FD71CF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B23CC75-097C-4870-86A5-0EEDBF1E9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55BD7-496B-4A37-A6F8-120994211E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8628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4B1C4F44-DDBF-4A1B-9C21-8207DABA8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B4B7AC-2E63-408F-879C-B4C70FFCD2AF}"/>
              </a:ext>
            </a:extLst>
          </p:cNvPr>
          <p:cNvSpPr txBox="1"/>
          <p:nvPr/>
        </p:nvSpPr>
        <p:spPr>
          <a:xfrm>
            <a:off x="798513" y="887413"/>
            <a:ext cx="593725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8FD631-3772-4A3E-8964-73FDE04B3ECC}"/>
              </a:ext>
            </a:extLst>
          </p:cNvPr>
          <p:cNvSpPr txBox="1"/>
          <p:nvPr/>
        </p:nvSpPr>
        <p:spPr>
          <a:xfrm>
            <a:off x="8504238" y="3119438"/>
            <a:ext cx="600075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047" y="872589"/>
            <a:ext cx="7558486" cy="272991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98024" y="3610032"/>
            <a:ext cx="7111243" cy="594788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372798"/>
            <a:ext cx="8421117" cy="1421053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15405470-5308-43F8-BED4-0610432F886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92B24EED-4CBB-41AF-96B7-33B77E1313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327B8771-7F76-4D1C-A3C9-5D8A90EA51A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08B5-5138-4C53-9A5D-305295E1B4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470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27739B0A-989F-4542-98A0-F6A6659245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2138723"/>
            <a:ext cx="8421117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662335"/>
            <a:ext cx="8421117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CBF9073-8A64-4B1A-AB96-14C1CA31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25B3E0A-C4E4-43CB-94C0-8FC8DE43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315912B-0F65-4630-B944-039B44AA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2ED13-9C5B-44FC-8B40-A2D4900A4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38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>
            <a:extLst>
              <a:ext uri="{FF2B5EF4-FFF2-40B4-BE49-F238E27FC236}">
                <a16:creationId xmlns:a16="http://schemas.microsoft.com/office/drawing/2014/main" id="{9ECBF0B6-39BB-47FA-9F79-5D4F531464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8421117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742442" y="2367093"/>
            <a:ext cx="268041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742442" y="2943357"/>
            <a:ext cx="2680418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17567" y="2367093"/>
            <a:ext cx="267436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608597" y="2943357"/>
            <a:ext cx="2683972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05" y="2367093"/>
            <a:ext cx="268525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478305" y="2943357"/>
            <a:ext cx="2685254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5F97908E-F4F2-4729-B2CB-21954267DF6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3">
            <a:extLst>
              <a:ext uri="{FF2B5EF4-FFF2-40B4-BE49-F238E27FC236}">
                <a16:creationId xmlns:a16="http://schemas.microsoft.com/office/drawing/2014/main" id="{D3CD5417-B84C-4BF5-8B6E-EDD4A9D233B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BCC69E8B-871D-4049-86C6-FCFEDB78CA0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97B16-ECA7-4F67-B291-BE53B59255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050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7">
            <a:extLst>
              <a:ext uri="{FF2B5EF4-FFF2-40B4-BE49-F238E27FC236}">
                <a16:creationId xmlns:a16="http://schemas.microsoft.com/office/drawing/2014/main" id="{873B38DB-524D-4FF3-9003-C7235DE38D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742443" y="610772"/>
            <a:ext cx="8421117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742442" y="4204820"/>
            <a:ext cx="267833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42442" y="2367093"/>
            <a:ext cx="2678333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742442" y="4781082"/>
            <a:ext cx="2678333" cy="1010118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9742" y="4204820"/>
            <a:ext cx="268273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608595" y="2367093"/>
            <a:ext cx="268397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608595" y="4781082"/>
            <a:ext cx="2683974" cy="1010119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06" y="4204820"/>
            <a:ext cx="268180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478305" y="2367093"/>
            <a:ext cx="268525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478203" y="4781080"/>
            <a:ext cx="2685356" cy="1010121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3F00EA5B-571D-45A4-901A-BBAB64949875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9F60A3D6-0460-446A-86E4-A41712AF4392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4">
            <a:extLst>
              <a:ext uri="{FF2B5EF4-FFF2-40B4-BE49-F238E27FC236}">
                <a16:creationId xmlns:a16="http://schemas.microsoft.com/office/drawing/2014/main" id="{39878904-0532-4A3C-AA77-5EEFAB25667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5C0DD-1AFC-49D2-B1E6-DD8D98C48C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318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7AEA586C-3973-4545-8F71-F24C12C2E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42443" y="2367095"/>
            <a:ext cx="8421117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13B7A8-37E7-4545-B49E-9CCB211F34C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7ECDBD-A374-4D94-A4CF-51AD485A5B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F56B9E-51F8-48CA-A261-5D53E3F84CC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86AA9-0C76-4957-9036-5E62D85ABD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364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4D97F15-CF2E-4A79-BB70-44384E6956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609603"/>
            <a:ext cx="2074578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42443" y="609603"/>
            <a:ext cx="622271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9FAE97-E09E-4C92-B356-B813BA92EA2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24876D-16A3-4720-9D78-B69A3B39C20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66151E-9D11-48C8-8521-573D9E5209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55F37-35AF-43ED-B087-74D5474AF5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298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95300" y="1600201"/>
            <a:ext cx="89154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DD931-3C3D-442B-865C-F56BDB3C3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BB1B3-4A07-4123-98BF-26520192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DDE14-A1D2-4985-AB27-B81FA893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5530F-69C4-4C25-9A48-C42D24BE74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44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4F3684E-AEC5-4E66-8605-D130A8A7DD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42441" y="2367094"/>
            <a:ext cx="8420609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92F9CA-44FC-480C-B496-7E2D683552C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A43891-6D79-4DA0-A812-D2C6F3C53BA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1F9601-4156-4C9F-8D47-042E4C62663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66156-DC65-4FA4-89F6-6626B20FA2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707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FAEEA94-CC51-4628-AE56-E3E0BA3DC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2" y="828565"/>
            <a:ext cx="8410799" cy="2736819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42" y="3657459"/>
            <a:ext cx="8410799" cy="1368183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0504C1-A106-496B-AF32-6B37C207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A43526-0EF7-4161-813E-A11F084A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448584-80EA-45C1-B746-3F4BB66D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B6D3C-1B73-4AA1-BCFE-1E9ECB456F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46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5851B5AB-0A77-44CA-ADA3-8445BE9AC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42443" y="618519"/>
            <a:ext cx="8421116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42441" y="2367094"/>
            <a:ext cx="4148647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014912" y="2367094"/>
            <a:ext cx="4148138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FAD2B77-F819-45D9-A839-D2FBD8599EE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3410322-0CEF-437E-8928-95ED0F8548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62F8FAD-87D5-4710-ACA6-C9E209E6C4F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FA17A-A3D2-4698-BC2F-49F9AF1C9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684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>
            <a:extLst>
              <a:ext uri="{FF2B5EF4-FFF2-40B4-BE49-F238E27FC236}">
                <a16:creationId xmlns:a16="http://schemas.microsoft.com/office/drawing/2014/main" id="{D9EAE97B-7C6D-4B4D-AC90-905A096718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42443" y="618519"/>
            <a:ext cx="8421116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1392" y="2371018"/>
            <a:ext cx="3959698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742442" y="3051014"/>
            <a:ext cx="414864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97094" y="2371018"/>
            <a:ext cx="396646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5014913" y="3051014"/>
            <a:ext cx="4148139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E5CC9053-221B-40C0-A676-1CCFB290B61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245546EA-17B4-47F9-A564-8CDA14AEDE9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9338CA44-CC42-4977-8B61-13CD30CBDC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0D284-E6A5-4C86-87A7-40AACBA05A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56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>
            <a:extLst>
              <a:ext uri="{FF2B5EF4-FFF2-40B4-BE49-F238E27FC236}">
                <a16:creationId xmlns:a16="http://schemas.microsoft.com/office/drawing/2014/main" id="{4EA93846-A5BB-456D-B792-C13A1FF94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01EB7D-22BC-47B0-A332-0CC598456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937852B-EA19-4311-8A54-BBE6DACE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0C061F45-5C48-4647-A823-850C7925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FC2FB-F3C3-478F-8E24-85B93E4A0E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15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4441CE9B-3BD2-442B-A175-DE8F2A8103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C2749B2E-0CE5-4C6F-A455-DEFECDAC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376A731-BA12-454E-A85F-E7CD0D26A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05377D4-2DDD-4429-8688-3027AE03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46F0B-4F6F-493F-882F-C72B49D909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81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49909A27-31C0-4B1C-97DF-6F0E3E40D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2" y="609600"/>
            <a:ext cx="3197747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4125926" y="609602"/>
            <a:ext cx="503763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2" y="2632852"/>
            <a:ext cx="3197748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2EF6A6F-01ED-41CD-9474-885C463E2F2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FF4BDD2-F27A-4F74-8413-1E79A8E84E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CD385EE-93DA-41EB-AE04-AF94D15E34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B7737-BB8A-42B3-B712-E2DDB86E0E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62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6D31F2A6-2167-47D0-A5C9-780DB8393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4473753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21293" y="609601"/>
            <a:ext cx="325633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58" y="2632854"/>
            <a:ext cx="4473738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6EAFD82-A160-462C-AC00-D76E31545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7408973-13CD-43C1-A620-9BAAB60B6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86BDE6D-346E-415E-B5A9-E95D62ADB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92142-E6D1-49B5-82A3-704E6DD98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05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B8B8B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05B1CA8-BEA4-423C-97E7-D2EFB105AD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C38118-5FEB-497D-ABFB-4A59E3FBA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619125"/>
            <a:ext cx="8420100" cy="1595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8EC2A-99AD-447A-AD60-225DAE924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950" y="2366963"/>
            <a:ext cx="8420100" cy="3424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EB984-A6CF-453B-93C5-32F1A6B999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75" y="588327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07CE7-43B9-4402-93FF-B4A689AF05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42950" y="5883275"/>
            <a:ext cx="54213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A39A3-EB5C-40CB-886A-C2E2BDDDB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42338" y="5883275"/>
            <a:ext cx="620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5EC84D35-C2B9-4DD9-B9B2-F0A62D3CE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4" r:id="rId1"/>
    <p:sldLayoutId id="2147485765" r:id="rId2"/>
    <p:sldLayoutId id="2147485766" r:id="rId3"/>
    <p:sldLayoutId id="2147485767" r:id="rId4"/>
    <p:sldLayoutId id="2147485768" r:id="rId5"/>
    <p:sldLayoutId id="2147485769" r:id="rId6"/>
    <p:sldLayoutId id="2147485770" r:id="rId7"/>
    <p:sldLayoutId id="2147485771" r:id="rId8"/>
    <p:sldLayoutId id="2147485772" r:id="rId9"/>
    <p:sldLayoutId id="2147485773" r:id="rId10"/>
    <p:sldLayoutId id="2147485774" r:id="rId11"/>
    <p:sldLayoutId id="2147485775" r:id="rId12"/>
    <p:sldLayoutId id="2147485776" r:id="rId13"/>
    <p:sldLayoutId id="2147485777" r:id="rId14"/>
    <p:sldLayoutId id="2147485778" r:id="rId15"/>
    <p:sldLayoutId id="2147485779" r:id="rId16"/>
    <p:sldLayoutId id="2147485780" r:id="rId17"/>
    <p:sldLayoutId id="2147485763" r:id="rId18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 kern="1200" cap="all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kern="1200" cap="all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600" kern="1200" cap="all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C19E3A99-ADE7-41A4-BD77-70C702457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41288"/>
            <a:ext cx="9906000" cy="98107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4000" dirty="0"/>
              <a:t>STAFF STRUCTURE</a:t>
            </a:r>
            <a:endParaRPr lang="en-US" altLang="en-US" sz="1600" dirty="0"/>
          </a:p>
        </p:txBody>
      </p:sp>
      <p:sp>
        <p:nvSpPr>
          <p:cNvPr id="21507" name="_s2056">
            <a:extLst>
              <a:ext uri="{FF2B5EF4-FFF2-40B4-BE49-F238E27FC236}">
                <a16:creationId xmlns:a16="http://schemas.microsoft.com/office/drawing/2014/main" id="{83E1C09B-F677-4D13-82D0-31EE12EB5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7220" y="547688"/>
            <a:ext cx="1296987" cy="592137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Town Clerk</a:t>
            </a:r>
          </a:p>
        </p:txBody>
      </p:sp>
      <p:sp>
        <p:nvSpPr>
          <p:cNvPr id="21508" name="_s2057">
            <a:extLst>
              <a:ext uri="{FF2B5EF4-FFF2-40B4-BE49-F238E27FC236}">
                <a16:creationId xmlns:a16="http://schemas.microsoft.com/office/drawing/2014/main" id="{02606743-1536-491B-BEB3-AE9F49FFF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1382713"/>
            <a:ext cx="1446212" cy="592137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Deputy Town Clerk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&amp; RFO</a:t>
            </a:r>
          </a:p>
        </p:txBody>
      </p:sp>
      <p:sp>
        <p:nvSpPr>
          <p:cNvPr id="21511" name="_s2079">
            <a:extLst>
              <a:ext uri="{FF2B5EF4-FFF2-40B4-BE49-F238E27FC236}">
                <a16:creationId xmlns:a16="http://schemas.microsoft.com/office/drawing/2014/main" id="{AA694BF7-F004-441D-BACB-D25BC9A04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091" y="2677534"/>
            <a:ext cx="1292225" cy="485775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 Curator</a:t>
            </a:r>
          </a:p>
        </p:txBody>
      </p:sp>
      <p:sp>
        <p:nvSpPr>
          <p:cNvPr id="21513" name="_s2121">
            <a:extLst>
              <a:ext uri="{FF2B5EF4-FFF2-40B4-BE49-F238E27FC236}">
                <a16:creationId xmlns:a16="http://schemas.microsoft.com/office/drawing/2014/main" id="{401F6AD8-F3F3-4E45-8047-EAD3AA90E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446" y="3286182"/>
            <a:ext cx="1217203" cy="59055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 Officers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2 x P/T</a:t>
            </a:r>
          </a:p>
        </p:txBody>
      </p:sp>
      <p:sp>
        <p:nvSpPr>
          <p:cNvPr id="21514" name="_s2125">
            <a:extLst>
              <a:ext uri="{FF2B5EF4-FFF2-40B4-BE49-F238E27FC236}">
                <a16:creationId xmlns:a16="http://schemas.microsoft.com/office/drawing/2014/main" id="{F5AC34C6-9A4C-4E55-8BC7-BC017C9FB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1160" y="4040792"/>
            <a:ext cx="1138237" cy="59055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Assistant</a:t>
            </a:r>
          </a:p>
        </p:txBody>
      </p:sp>
      <p:sp>
        <p:nvSpPr>
          <p:cNvPr id="21530" name="_s2058">
            <a:extLst>
              <a:ext uri="{FF2B5EF4-FFF2-40B4-BE49-F238E27FC236}">
                <a16:creationId xmlns:a16="http://schemas.microsoft.com/office/drawing/2014/main" id="{DE5B5AF1-7B99-4CE6-9BD2-A2B12B5A2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5948" y="5224078"/>
            <a:ext cx="1333500" cy="600585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Community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Resources Officer</a:t>
            </a: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4D7A03C8-67CE-40C1-916A-EA6CE0B86EBE}"/>
              </a:ext>
            </a:extLst>
          </p:cNvPr>
          <p:cNvSpPr/>
          <p:nvPr/>
        </p:nvSpPr>
        <p:spPr>
          <a:xfrm>
            <a:off x="708192" y="2329254"/>
            <a:ext cx="1275631" cy="6222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Clerical &amp; Committee Assistant</a:t>
            </a:r>
          </a:p>
        </p:txBody>
      </p:sp>
      <p:sp>
        <p:nvSpPr>
          <p:cNvPr id="21510" name="_s2069">
            <a:extLst>
              <a:ext uri="{FF2B5EF4-FFF2-40B4-BE49-F238E27FC236}">
                <a16:creationId xmlns:a16="http://schemas.microsoft.com/office/drawing/2014/main" id="{E67F274B-555C-4A97-815E-186948321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4977" y="1882138"/>
            <a:ext cx="1190625" cy="482600"/>
          </a:xfrm>
          <a:prstGeom prst="roundRect">
            <a:avLst>
              <a:gd name="adj" fmla="val 14190"/>
            </a:avLst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Finance Officer</a:t>
            </a:r>
          </a:p>
        </p:txBody>
      </p:sp>
      <p:sp>
        <p:nvSpPr>
          <p:cNvPr id="21520" name="_s2079">
            <a:extLst>
              <a:ext uri="{FF2B5EF4-FFF2-40B4-BE49-F238E27FC236}">
                <a16:creationId xmlns:a16="http://schemas.microsoft.com/office/drawing/2014/main" id="{45E6CCCA-A109-4AF5-B9EB-CCB78E740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517" y="3011543"/>
            <a:ext cx="1317624" cy="569914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Contracts &amp; Facilities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Manager</a:t>
            </a:r>
          </a:p>
        </p:txBody>
      </p:sp>
      <p:sp>
        <p:nvSpPr>
          <p:cNvPr id="62" name="Rounded Rectangle 1">
            <a:extLst>
              <a:ext uri="{FF2B5EF4-FFF2-40B4-BE49-F238E27FC236}">
                <a16:creationId xmlns:a16="http://schemas.microsoft.com/office/drawing/2014/main" id="{9D314E65-6E58-4353-8BE4-7143D9147EEC}"/>
              </a:ext>
            </a:extLst>
          </p:cNvPr>
          <p:cNvSpPr/>
          <p:nvPr/>
        </p:nvSpPr>
        <p:spPr>
          <a:xfrm>
            <a:off x="973977" y="4047441"/>
            <a:ext cx="1451945" cy="585668"/>
          </a:xfrm>
          <a:prstGeom prst="round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Amenity Team</a:t>
            </a:r>
          </a:p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 Operatives</a:t>
            </a:r>
          </a:p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2 x FTE</a:t>
            </a:r>
          </a:p>
        </p:txBody>
      </p:sp>
      <p:sp>
        <p:nvSpPr>
          <p:cNvPr id="21526" name="_s2079">
            <a:extLst>
              <a:ext uri="{FF2B5EF4-FFF2-40B4-BE49-F238E27FC236}">
                <a16:creationId xmlns:a16="http://schemas.microsoft.com/office/drawing/2014/main" id="{90952345-6BEA-4E90-9941-F877EBAD8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182" y="4648107"/>
            <a:ext cx="1483122" cy="650994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Caretaker/Cleaners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3x P/T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571C3D0-7F7A-4528-88DB-4108B76F6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761038" y="1057275"/>
            <a:ext cx="15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F91F3B12-C8C2-4A83-AA91-55CDE991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4754182" y="3630329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0">
            <a:extLst>
              <a:ext uri="{FF2B5EF4-FFF2-40B4-BE49-F238E27FC236}">
                <a16:creationId xmlns:a16="http://schemas.microsoft.com/office/drawing/2014/main" id="{03375E0D-61BC-40EE-82F9-0C5A01F8E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3011" y="214313"/>
            <a:ext cx="15301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January 2026</a:t>
            </a:r>
          </a:p>
        </p:txBody>
      </p:sp>
      <p:sp>
        <p:nvSpPr>
          <p:cNvPr id="69" name="_s2083">
            <a:extLst>
              <a:ext uri="{FF2B5EF4-FFF2-40B4-BE49-F238E27FC236}">
                <a16:creationId xmlns:a16="http://schemas.microsoft.com/office/drawing/2014/main" id="{F45FE58D-EB17-4DBF-8A3B-934D79F93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3037" y="2683658"/>
            <a:ext cx="1317625" cy="446087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Office Manager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FTC</a:t>
            </a:r>
          </a:p>
        </p:txBody>
      </p:sp>
      <p:sp>
        <p:nvSpPr>
          <p:cNvPr id="72" name="_s2083">
            <a:extLst>
              <a:ext uri="{FF2B5EF4-FFF2-40B4-BE49-F238E27FC236}">
                <a16:creationId xmlns:a16="http://schemas.microsoft.com/office/drawing/2014/main" id="{C784BAE5-7F78-47DD-963C-656F9B8B1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2723" y="3965578"/>
            <a:ext cx="1179831" cy="729021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Admin Assistant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FTC</a:t>
            </a:r>
          </a:p>
        </p:txBody>
      </p:sp>
      <p:sp>
        <p:nvSpPr>
          <p:cNvPr id="21533" name="_s2099">
            <a:extLst>
              <a:ext uri="{FF2B5EF4-FFF2-40B4-BE49-F238E27FC236}">
                <a16:creationId xmlns:a16="http://schemas.microsoft.com/office/drawing/2014/main" id="{FFE33C49-A92D-4592-970E-B00030D8B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9403" y="4829558"/>
            <a:ext cx="1099881" cy="766213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Clerical &amp;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Business Support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Apprentice</a:t>
            </a:r>
          </a:p>
        </p:txBody>
      </p:sp>
      <p:sp>
        <p:nvSpPr>
          <p:cNvPr id="84" name="_s2071">
            <a:extLst>
              <a:ext uri="{FF2B5EF4-FFF2-40B4-BE49-F238E27FC236}">
                <a16:creationId xmlns:a16="http://schemas.microsoft.com/office/drawing/2014/main" id="{E0D97912-C4E4-44FD-890C-402048217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7192" y="1599009"/>
            <a:ext cx="1306465" cy="5778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Communications &amp;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Marketing Manager</a:t>
            </a:r>
          </a:p>
        </p:txBody>
      </p:sp>
      <p:sp>
        <p:nvSpPr>
          <p:cNvPr id="20492" name="_s2119">
            <a:extLst>
              <a:ext uri="{FF2B5EF4-FFF2-40B4-BE49-F238E27FC236}">
                <a16:creationId xmlns:a16="http://schemas.microsoft.com/office/drawing/2014/main" id="{3865E1BE-F88A-47E5-A1C7-1C5974C3A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7223" y="2515270"/>
            <a:ext cx="1306465" cy="633412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Interim Events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Manager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FTC</a:t>
            </a:r>
          </a:p>
        </p:txBody>
      </p:sp>
      <p:sp>
        <p:nvSpPr>
          <p:cNvPr id="81" name="Rounded Rectangle 55">
            <a:extLst>
              <a:ext uri="{FF2B5EF4-FFF2-40B4-BE49-F238E27FC236}">
                <a16:creationId xmlns:a16="http://schemas.microsoft.com/office/drawing/2014/main" id="{B9B302CA-D2A2-4F87-B353-3822BDE1F805}"/>
              </a:ext>
            </a:extLst>
          </p:cNvPr>
          <p:cNvSpPr/>
          <p:nvPr/>
        </p:nvSpPr>
        <p:spPr>
          <a:xfrm>
            <a:off x="8191754" y="4352516"/>
            <a:ext cx="1385362" cy="6667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&amp; Marketing Apprentice</a:t>
            </a: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310360EE-6935-496A-A8DF-38AD8A545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1507" idx="3"/>
            <a:endCxn id="84" idx="0"/>
          </p:cNvCxnSpPr>
          <p:nvPr/>
        </p:nvCxnSpPr>
        <p:spPr>
          <a:xfrm>
            <a:off x="5714207" y="843757"/>
            <a:ext cx="3156218" cy="75525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40" name="Straight Arrow Connector 21539">
            <a:extLst>
              <a:ext uri="{FF2B5EF4-FFF2-40B4-BE49-F238E27FC236}">
                <a16:creationId xmlns:a16="http://schemas.microsoft.com/office/drawing/2014/main" id="{DE7F7945-2BDB-47DC-8DD6-4C97A0F3B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1507" idx="2"/>
            <a:endCxn id="21508" idx="0"/>
          </p:cNvCxnSpPr>
          <p:nvPr/>
        </p:nvCxnSpPr>
        <p:spPr>
          <a:xfrm flipH="1">
            <a:off x="5064919" y="1139825"/>
            <a:ext cx="795" cy="2428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Rounded Rectangle 55">
            <a:extLst>
              <a:ext uri="{FF2B5EF4-FFF2-40B4-BE49-F238E27FC236}">
                <a16:creationId xmlns:a16="http://schemas.microsoft.com/office/drawing/2014/main" id="{77F3C255-E5FA-4B52-9328-38670CC613C7}"/>
              </a:ext>
            </a:extLst>
          </p:cNvPr>
          <p:cNvSpPr/>
          <p:nvPr/>
        </p:nvSpPr>
        <p:spPr>
          <a:xfrm>
            <a:off x="8234706" y="3457005"/>
            <a:ext cx="1288951" cy="7323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Town Centre Strategy Project Officer</a:t>
            </a:r>
          </a:p>
        </p:txBody>
      </p:sp>
      <p:sp>
        <p:nvSpPr>
          <p:cNvPr id="11" name="_s2083">
            <a:extLst>
              <a:ext uri="{FF2B5EF4-FFF2-40B4-BE49-F238E27FC236}">
                <a16:creationId xmlns:a16="http://schemas.microsoft.com/office/drawing/2014/main" id="{05A774ED-6B93-E490-6A9D-4D66CDE7A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3180" y="3275795"/>
            <a:ext cx="1132325" cy="574465"/>
          </a:xfrm>
          <a:prstGeom prst="roundRect">
            <a:avLst>
              <a:gd name="adj" fmla="val 16667"/>
            </a:avLst>
          </a:prstGeom>
          <a:solidFill>
            <a:srgbClr val="FF6699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Admin Officer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P/T</a:t>
            </a:r>
          </a:p>
        </p:txBody>
      </p:sp>
      <p:sp>
        <p:nvSpPr>
          <p:cNvPr id="17" name="Rounded Rectangle 205">
            <a:extLst>
              <a:ext uri="{FF2B5EF4-FFF2-40B4-BE49-F238E27FC236}">
                <a16:creationId xmlns:a16="http://schemas.microsoft.com/office/drawing/2014/main" id="{6661D014-BD73-C176-A348-7C0AA95CC52D}"/>
              </a:ext>
            </a:extLst>
          </p:cNvPr>
          <p:cNvSpPr/>
          <p:nvPr/>
        </p:nvSpPr>
        <p:spPr>
          <a:xfrm>
            <a:off x="984175" y="4846989"/>
            <a:ext cx="1431547" cy="746834"/>
          </a:xfrm>
          <a:prstGeom prst="roundRect">
            <a:avLst/>
          </a:prstGeom>
          <a:solidFill>
            <a:srgbClr val="FFCC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Amenity Team Seasonal Operative (Apr-Sept)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98EB12A1-DEE3-931B-F48E-4E7C39883BE0}"/>
              </a:ext>
            </a:extLst>
          </p:cNvPr>
          <p:cNvCxnSpPr>
            <a:cxnSpLocks/>
            <a:stCxn id="21508" idx="1"/>
            <a:endCxn id="21510" idx="0"/>
          </p:cNvCxnSpPr>
          <p:nvPr/>
        </p:nvCxnSpPr>
        <p:spPr>
          <a:xfrm rot="10800000" flipV="1">
            <a:off x="3140291" y="1678782"/>
            <a:ext cx="1201523" cy="203356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_s2056">
            <a:extLst>
              <a:ext uri="{FF2B5EF4-FFF2-40B4-BE49-F238E27FC236}">
                <a16:creationId xmlns:a16="http://schemas.microsoft.com/office/drawing/2014/main" id="{78747020-9137-8005-CFC2-4C5502A32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327" y="1660096"/>
            <a:ext cx="1296987" cy="592137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Temporary Project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Support Manager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P/T FTC</a:t>
            </a:r>
          </a:p>
        </p:txBody>
      </p:sp>
      <p:cxnSp>
        <p:nvCxnSpPr>
          <p:cNvPr id="21519" name="Connector: Elbow 21518">
            <a:extLst>
              <a:ext uri="{FF2B5EF4-FFF2-40B4-BE49-F238E27FC236}">
                <a16:creationId xmlns:a16="http://schemas.microsoft.com/office/drawing/2014/main" id="{D968A2A7-3D00-1295-986E-98A9D8EE5DA5}"/>
              </a:ext>
            </a:extLst>
          </p:cNvPr>
          <p:cNvCxnSpPr>
            <a:stCxn id="69" idx="1"/>
            <a:endCxn id="11" idx="1"/>
          </p:cNvCxnSpPr>
          <p:nvPr/>
        </p:nvCxnSpPr>
        <p:spPr>
          <a:xfrm rot="10800000" flipH="1" flipV="1">
            <a:off x="4403036" y="2906702"/>
            <a:ext cx="90143" cy="656326"/>
          </a:xfrm>
          <a:prstGeom prst="bentConnector3">
            <a:avLst>
              <a:gd name="adj1" fmla="val -253597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23" name="Connector: Elbow 21522">
            <a:extLst>
              <a:ext uri="{FF2B5EF4-FFF2-40B4-BE49-F238E27FC236}">
                <a16:creationId xmlns:a16="http://schemas.microsoft.com/office/drawing/2014/main" id="{8750611C-82EC-D963-E15A-A50A5C6FB43D}"/>
              </a:ext>
            </a:extLst>
          </p:cNvPr>
          <p:cNvCxnSpPr>
            <a:stCxn id="69" idx="1"/>
            <a:endCxn id="72" idx="1"/>
          </p:cNvCxnSpPr>
          <p:nvPr/>
        </p:nvCxnSpPr>
        <p:spPr>
          <a:xfrm rot="10800000" flipH="1" flipV="1">
            <a:off x="4403037" y="2906701"/>
            <a:ext cx="69686" cy="1423387"/>
          </a:xfrm>
          <a:prstGeom prst="bentConnector3">
            <a:avLst>
              <a:gd name="adj1" fmla="val -328043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29" name="Connector: Elbow 21528">
            <a:extLst>
              <a:ext uri="{FF2B5EF4-FFF2-40B4-BE49-F238E27FC236}">
                <a16:creationId xmlns:a16="http://schemas.microsoft.com/office/drawing/2014/main" id="{66142181-0966-2A75-F23E-2129B0D682B4}"/>
              </a:ext>
            </a:extLst>
          </p:cNvPr>
          <p:cNvCxnSpPr>
            <a:cxnSpLocks/>
            <a:stCxn id="84" idx="1"/>
            <a:endCxn id="66" idx="1"/>
          </p:cNvCxnSpPr>
          <p:nvPr/>
        </p:nvCxnSpPr>
        <p:spPr>
          <a:xfrm rot="10800000" flipH="1" flipV="1">
            <a:off x="8217192" y="1887933"/>
            <a:ext cx="17514" cy="1935259"/>
          </a:xfrm>
          <a:prstGeom prst="bentConnector3">
            <a:avLst>
              <a:gd name="adj1" fmla="val -1305242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32" name="Connector: Elbow 21531">
            <a:extLst>
              <a:ext uri="{FF2B5EF4-FFF2-40B4-BE49-F238E27FC236}">
                <a16:creationId xmlns:a16="http://schemas.microsoft.com/office/drawing/2014/main" id="{49C1B542-FF08-D0F0-AA47-31D69343ECC4}"/>
              </a:ext>
            </a:extLst>
          </p:cNvPr>
          <p:cNvCxnSpPr>
            <a:cxnSpLocks/>
            <a:stCxn id="20492" idx="3"/>
            <a:endCxn id="81" idx="3"/>
          </p:cNvCxnSpPr>
          <p:nvPr/>
        </p:nvCxnSpPr>
        <p:spPr>
          <a:xfrm>
            <a:off x="9523688" y="2831976"/>
            <a:ext cx="53428" cy="1853934"/>
          </a:xfrm>
          <a:prstGeom prst="bentConnector3">
            <a:avLst>
              <a:gd name="adj1" fmla="val 527866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52C5FAD8-6AF2-F276-8E35-2C0728E4CB8F}"/>
              </a:ext>
            </a:extLst>
          </p:cNvPr>
          <p:cNvCxnSpPr>
            <a:stCxn id="62" idx="1"/>
            <a:endCxn id="17" idx="1"/>
          </p:cNvCxnSpPr>
          <p:nvPr/>
        </p:nvCxnSpPr>
        <p:spPr>
          <a:xfrm rot="10800000" flipH="1" flipV="1">
            <a:off x="973977" y="4340274"/>
            <a:ext cx="10198" cy="880131"/>
          </a:xfrm>
          <a:prstGeom prst="bentConnector3">
            <a:avLst>
              <a:gd name="adj1" fmla="val -2241616"/>
            </a:avLst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_s2125">
            <a:extLst>
              <a:ext uri="{FF2B5EF4-FFF2-40B4-BE49-F238E27FC236}">
                <a16:creationId xmlns:a16="http://schemas.microsoft.com/office/drawing/2014/main" id="{EE4170C2-F5DC-6078-17C5-25A8FCAE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73" y="4869031"/>
            <a:ext cx="1138237" cy="59055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Project Time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Machine Officer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FTC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6C648E-2ABA-8CD3-A3F7-DB0E4AA4A0EC}"/>
              </a:ext>
            </a:extLst>
          </p:cNvPr>
          <p:cNvSpPr txBox="1"/>
          <p:nvPr/>
        </p:nvSpPr>
        <p:spPr>
          <a:xfrm>
            <a:off x="0" y="6472064"/>
            <a:ext cx="986313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000000"/>
                </a:solidFill>
                <a:ea typeface="Aptos" panose="020B0004020202020204" pitchFamily="34" charset="0"/>
              </a:rPr>
              <a:t>T</a:t>
            </a:r>
            <a:r>
              <a:rPr lang="en-GB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he Town Clerk and Deputy Town Clerk &amp; RFO are the only employees whose remuneration is at least £50,000, falling in the bracket of </a:t>
            </a:r>
            <a:r>
              <a:rPr lang="en-GB" sz="1100" dirty="0">
                <a:solidFill>
                  <a:srgbClr val="000000"/>
                </a:solidFill>
                <a:ea typeface="Aptos" panose="020B0004020202020204" pitchFamily="34" charset="0"/>
              </a:rPr>
              <a:t>£50</a:t>
            </a:r>
            <a:r>
              <a:rPr lang="en-GB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,000 to </a:t>
            </a:r>
            <a:r>
              <a:rPr lang="en-GB" sz="1100" dirty="0">
                <a:solidFill>
                  <a:srgbClr val="000000"/>
                </a:solidFill>
                <a:ea typeface="Aptos" panose="020B0004020202020204" pitchFamily="34" charset="0"/>
              </a:rPr>
              <a:t>£73,000</a:t>
            </a:r>
            <a:endParaRPr lang="en-GB" sz="1100" dirty="0"/>
          </a:p>
        </p:txBody>
      </p:sp>
      <p:sp>
        <p:nvSpPr>
          <p:cNvPr id="9" name="Rounded Rectangle 55">
            <a:extLst>
              <a:ext uri="{FF2B5EF4-FFF2-40B4-BE49-F238E27FC236}">
                <a16:creationId xmlns:a16="http://schemas.microsoft.com/office/drawing/2014/main" id="{D765AE16-A438-8C14-9379-CD918FB58032}"/>
              </a:ext>
            </a:extLst>
          </p:cNvPr>
          <p:cNvSpPr/>
          <p:nvPr/>
        </p:nvSpPr>
        <p:spPr>
          <a:xfrm>
            <a:off x="704004" y="3018833"/>
            <a:ext cx="1275631" cy="6222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Support Officer</a:t>
            </a:r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A6AA996D-05DA-DD01-7A33-D934D55A5F1A}"/>
              </a:ext>
            </a:extLst>
          </p:cNvPr>
          <p:cNvCxnSpPr>
            <a:stCxn id="21507" idx="1"/>
            <a:endCxn id="4" idx="0"/>
          </p:cNvCxnSpPr>
          <p:nvPr/>
        </p:nvCxnSpPr>
        <p:spPr>
          <a:xfrm rot="10800000" flipV="1">
            <a:off x="1341822" y="843756"/>
            <a:ext cx="3075399" cy="81633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7B31F531-0FDF-F691-52B4-8BF1E25B533D}"/>
              </a:ext>
            </a:extLst>
          </p:cNvPr>
          <p:cNvCxnSpPr>
            <a:cxnSpLocks/>
            <a:stCxn id="21520" idx="2"/>
            <a:endCxn id="21526" idx="0"/>
          </p:cNvCxnSpPr>
          <p:nvPr/>
        </p:nvCxnSpPr>
        <p:spPr>
          <a:xfrm rot="5400000">
            <a:off x="2844711" y="4113489"/>
            <a:ext cx="1066650" cy="258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C80D397D-253A-70F0-7083-EF4A6B109D58}"/>
              </a:ext>
            </a:extLst>
          </p:cNvPr>
          <p:cNvCxnSpPr>
            <a:stCxn id="21520" idx="2"/>
            <a:endCxn id="62" idx="0"/>
          </p:cNvCxnSpPr>
          <p:nvPr/>
        </p:nvCxnSpPr>
        <p:spPr>
          <a:xfrm rot="5400000">
            <a:off x="2306648" y="2974760"/>
            <a:ext cx="465984" cy="167937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05" name="Connector: Elbow 21504">
            <a:extLst>
              <a:ext uri="{FF2B5EF4-FFF2-40B4-BE49-F238E27FC236}">
                <a16:creationId xmlns:a16="http://schemas.microsoft.com/office/drawing/2014/main" id="{40A08CAF-6014-152C-D68E-13C3AE32A52E}"/>
              </a:ext>
            </a:extLst>
          </p:cNvPr>
          <p:cNvCxnSpPr>
            <a:stCxn id="84" idx="1"/>
            <a:endCxn id="21511" idx="0"/>
          </p:cNvCxnSpPr>
          <p:nvPr/>
        </p:nvCxnSpPr>
        <p:spPr>
          <a:xfrm rot="10800000" flipV="1">
            <a:off x="6646204" y="1887934"/>
            <a:ext cx="1570988" cy="789600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09" name="Connector: Elbow 21508">
            <a:extLst>
              <a:ext uri="{FF2B5EF4-FFF2-40B4-BE49-F238E27FC236}">
                <a16:creationId xmlns:a16="http://schemas.microsoft.com/office/drawing/2014/main" id="{72A21826-7E68-3A81-7CB5-EACE2EB4889F}"/>
              </a:ext>
            </a:extLst>
          </p:cNvPr>
          <p:cNvCxnSpPr>
            <a:stCxn id="21508" idx="2"/>
            <a:endCxn id="69" idx="0"/>
          </p:cNvCxnSpPr>
          <p:nvPr/>
        </p:nvCxnSpPr>
        <p:spPr>
          <a:xfrm rot="5400000">
            <a:off x="4708981" y="2327720"/>
            <a:ext cx="708808" cy="30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31" name="Connector: Elbow 21530">
            <a:extLst>
              <a:ext uri="{FF2B5EF4-FFF2-40B4-BE49-F238E27FC236}">
                <a16:creationId xmlns:a16="http://schemas.microsoft.com/office/drawing/2014/main" id="{BFE5CA9C-7B85-0CC5-2625-233A1D8F1784}"/>
              </a:ext>
            </a:extLst>
          </p:cNvPr>
          <p:cNvCxnSpPr>
            <a:cxnSpLocks/>
            <a:stCxn id="84" idx="1"/>
            <a:endCxn id="21530" idx="1"/>
          </p:cNvCxnSpPr>
          <p:nvPr/>
        </p:nvCxnSpPr>
        <p:spPr>
          <a:xfrm rot="10800000" flipH="1" flipV="1">
            <a:off x="8217192" y="1887933"/>
            <a:ext cx="8756" cy="3636437"/>
          </a:xfrm>
          <a:prstGeom prst="bentConnector3">
            <a:avLst>
              <a:gd name="adj1" fmla="val -2610781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35" name="Connector: Elbow 21534">
            <a:extLst>
              <a:ext uri="{FF2B5EF4-FFF2-40B4-BE49-F238E27FC236}">
                <a16:creationId xmlns:a16="http://schemas.microsoft.com/office/drawing/2014/main" id="{F383D6BF-945C-3D4E-F9F0-580881CC0CE1}"/>
              </a:ext>
            </a:extLst>
          </p:cNvPr>
          <p:cNvCxnSpPr>
            <a:stCxn id="84" idx="2"/>
            <a:endCxn id="20492" idx="0"/>
          </p:cNvCxnSpPr>
          <p:nvPr/>
        </p:nvCxnSpPr>
        <p:spPr>
          <a:xfrm rot="16200000" flipH="1">
            <a:off x="8701235" y="2346048"/>
            <a:ext cx="338411" cy="3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83307F62-14E8-76F6-B1EE-7E1E2E987AC6}"/>
              </a:ext>
            </a:extLst>
          </p:cNvPr>
          <p:cNvCxnSpPr>
            <a:stCxn id="21511" idx="3"/>
            <a:endCxn id="21513" idx="3"/>
          </p:cNvCxnSpPr>
          <p:nvPr/>
        </p:nvCxnSpPr>
        <p:spPr>
          <a:xfrm flipH="1">
            <a:off x="7254649" y="2920422"/>
            <a:ext cx="37667" cy="661035"/>
          </a:xfrm>
          <a:prstGeom prst="bentConnector3">
            <a:avLst>
              <a:gd name="adj1" fmla="val -606897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2EF1F0E0-5E35-8D02-489C-78029A968595}"/>
              </a:ext>
            </a:extLst>
          </p:cNvPr>
          <p:cNvCxnSpPr>
            <a:stCxn id="21511" idx="3"/>
            <a:endCxn id="21514" idx="3"/>
          </p:cNvCxnSpPr>
          <p:nvPr/>
        </p:nvCxnSpPr>
        <p:spPr>
          <a:xfrm flipH="1">
            <a:off x="7209397" y="2920422"/>
            <a:ext cx="82919" cy="1415645"/>
          </a:xfrm>
          <a:prstGeom prst="bentConnector3">
            <a:avLst>
              <a:gd name="adj1" fmla="val -275691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41FFA43-94A4-2B4B-103B-5742D0A11AAA}"/>
              </a:ext>
            </a:extLst>
          </p:cNvPr>
          <p:cNvCxnSpPr>
            <a:stCxn id="21511" idx="3"/>
            <a:endCxn id="14" idx="3"/>
          </p:cNvCxnSpPr>
          <p:nvPr/>
        </p:nvCxnSpPr>
        <p:spPr>
          <a:xfrm flipH="1">
            <a:off x="7236310" y="2920422"/>
            <a:ext cx="56006" cy="2243884"/>
          </a:xfrm>
          <a:prstGeom prst="bentConnector3">
            <a:avLst>
              <a:gd name="adj1" fmla="val -408171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1B7B4CA9-3C10-02C9-ADD2-B923A61031A7}"/>
              </a:ext>
            </a:extLst>
          </p:cNvPr>
          <p:cNvCxnSpPr>
            <a:stCxn id="4" idx="1"/>
            <a:endCxn id="56" idx="1"/>
          </p:cNvCxnSpPr>
          <p:nvPr/>
        </p:nvCxnSpPr>
        <p:spPr>
          <a:xfrm rot="10800000" flipH="1" flipV="1">
            <a:off x="693326" y="1956165"/>
            <a:ext cx="14865" cy="684194"/>
          </a:xfrm>
          <a:prstGeom prst="bentConnector3">
            <a:avLst>
              <a:gd name="adj1" fmla="val -1537841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19A6C462-CC84-105C-985E-DA1B89A56AD7}"/>
              </a:ext>
            </a:extLst>
          </p:cNvPr>
          <p:cNvCxnSpPr>
            <a:cxnSpLocks/>
            <a:stCxn id="4" idx="3"/>
            <a:endCxn id="9" idx="3"/>
          </p:cNvCxnSpPr>
          <p:nvPr/>
        </p:nvCxnSpPr>
        <p:spPr>
          <a:xfrm flipH="1">
            <a:off x="1979635" y="1956165"/>
            <a:ext cx="10679" cy="1373773"/>
          </a:xfrm>
          <a:prstGeom prst="bentConnector3">
            <a:avLst>
              <a:gd name="adj1" fmla="val -214065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3A8C1BA3-C3F8-737E-D387-4D48EB402B0E}"/>
              </a:ext>
            </a:extLst>
          </p:cNvPr>
          <p:cNvCxnSpPr>
            <a:stCxn id="21508" idx="2"/>
            <a:endCxn id="21520" idx="0"/>
          </p:cNvCxnSpPr>
          <p:nvPr/>
        </p:nvCxnSpPr>
        <p:spPr>
          <a:xfrm rot="5400000">
            <a:off x="3703778" y="1650401"/>
            <a:ext cx="1036693" cy="168559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453D66E5-E201-CDF9-3A85-F5AFFF9DF532}"/>
              </a:ext>
            </a:extLst>
          </p:cNvPr>
          <p:cNvCxnSpPr>
            <a:stCxn id="69" idx="1"/>
            <a:endCxn id="21533" idx="1"/>
          </p:cNvCxnSpPr>
          <p:nvPr/>
        </p:nvCxnSpPr>
        <p:spPr>
          <a:xfrm rot="10800000" flipH="1" flipV="1">
            <a:off x="4403037" y="2906701"/>
            <a:ext cx="106366" cy="2305963"/>
          </a:xfrm>
          <a:prstGeom prst="bentConnector3">
            <a:avLst>
              <a:gd name="adj1" fmla="val -214918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25</TotalTime>
  <Words>136</Words>
  <Application>Microsoft Office PowerPoint</Application>
  <PresentationFormat>A4 Paper (210x297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Tw Cen MT</vt:lpstr>
      <vt:lpstr>Droplet</vt:lpstr>
      <vt:lpstr>STAFF STRUCTURE</vt:lpstr>
    </vt:vector>
  </TitlesOfParts>
  <Company>HCData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Herbert</dc:creator>
  <cp:lastModifiedBy>Joshua Potter</cp:lastModifiedBy>
  <cp:revision>511</cp:revision>
  <cp:lastPrinted>2025-11-04T13:00:31Z</cp:lastPrinted>
  <dcterms:created xsi:type="dcterms:W3CDTF">2006-12-12T11:43:37Z</dcterms:created>
  <dcterms:modified xsi:type="dcterms:W3CDTF">2025-12-24T10:39:31Z</dcterms:modified>
</cp:coreProperties>
</file>